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36"/>
  </p:notesMasterIdLst>
  <p:sldIdLst>
    <p:sldId id="260" r:id="rId5"/>
    <p:sldId id="278" r:id="rId6"/>
    <p:sldId id="271" r:id="rId7"/>
    <p:sldId id="351" r:id="rId8"/>
    <p:sldId id="352" r:id="rId9"/>
    <p:sldId id="336" r:id="rId10"/>
    <p:sldId id="337" r:id="rId11"/>
    <p:sldId id="338" r:id="rId12"/>
    <p:sldId id="340" r:id="rId13"/>
    <p:sldId id="343" r:id="rId14"/>
    <p:sldId id="353" r:id="rId15"/>
    <p:sldId id="355" r:id="rId16"/>
    <p:sldId id="341" r:id="rId17"/>
    <p:sldId id="349" r:id="rId18"/>
    <p:sldId id="372" r:id="rId19"/>
    <p:sldId id="373" r:id="rId20"/>
    <p:sldId id="374" r:id="rId21"/>
    <p:sldId id="375" r:id="rId22"/>
    <p:sldId id="350" r:id="rId23"/>
    <p:sldId id="348" r:id="rId24"/>
    <p:sldId id="327" r:id="rId25"/>
    <p:sldId id="346" r:id="rId26"/>
    <p:sldId id="369" r:id="rId27"/>
    <p:sldId id="364" r:id="rId28"/>
    <p:sldId id="370" r:id="rId29"/>
    <p:sldId id="371" r:id="rId30"/>
    <p:sldId id="367" r:id="rId31"/>
    <p:sldId id="368" r:id="rId32"/>
    <p:sldId id="357" r:id="rId33"/>
    <p:sldId id="358" r:id="rId34"/>
    <p:sldId id="35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335"/>
    <a:srgbClr val="2B2B2B"/>
    <a:srgbClr val="4C78A7"/>
    <a:srgbClr val="079790"/>
    <a:srgbClr val="CF597E"/>
    <a:srgbClr val="A9D9E4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6266" autoAdjust="0"/>
  </p:normalViewPr>
  <p:slideViewPr>
    <p:cSldViewPr snapToGrid="0">
      <p:cViewPr varScale="1">
        <p:scale>
          <a:sx n="135" d="100"/>
          <a:sy n="135" d="100"/>
        </p:scale>
        <p:origin x="12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BF3DDB-4D11-4E8C-8064-76A6902B732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D29581-7F87-4053-BB2F-A878844D4A56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SG" sz="1600" dirty="0">
              <a:latin typeface="Arial" panose="020B0604020202020204" pitchFamily="34" charset="0"/>
              <a:cs typeface="Arial" panose="020B0604020202020204" pitchFamily="34" charset="0"/>
            </a:rPr>
            <a:t>To provide deeper insights to the high inflation and costs of living that Singapore has been experiencing by examining the CPI and its impact on individuals. 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E64982-3758-46C9-A8D9-31688A2FB54D}" type="parTrans" cxnId="{9717A3A5-3307-4FEF-B8D9-77D9912D8DE2}">
      <dgm:prSet/>
      <dgm:spPr/>
      <dgm:t>
        <a:bodyPr/>
        <a:lstStyle/>
        <a:p>
          <a:endParaRPr lang="en-US"/>
        </a:p>
      </dgm:t>
    </dgm:pt>
    <dgm:pt modelId="{6181E9DA-6DE1-4DFD-A969-15EE42F67555}" type="sibTrans" cxnId="{9717A3A5-3307-4FEF-B8D9-77D9912D8DE2}">
      <dgm:prSet/>
      <dgm:spPr/>
      <dgm:t>
        <a:bodyPr/>
        <a:lstStyle/>
        <a:p>
          <a:endParaRPr lang="en-US"/>
        </a:p>
      </dgm:t>
    </dgm:pt>
    <dgm:pt modelId="{2798AF7F-F026-45B6-8D65-284BF423A2B8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SG" sz="1600" dirty="0">
              <a:latin typeface="Arial" panose="020B0604020202020204" pitchFamily="34" charset="0"/>
              <a:cs typeface="Arial" panose="020B0604020202020204" pitchFamily="34" charset="0"/>
            </a:rPr>
            <a:t>The insights will provide a deeper understanding into the general price movements with a drill down analysis into the weightage and price changes of the components that make up the CPI.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BE505D-734E-429E-A432-383921059A75}" type="parTrans" cxnId="{48AE945B-182F-471C-A506-D5CF029A6913}">
      <dgm:prSet/>
      <dgm:spPr/>
      <dgm:t>
        <a:bodyPr/>
        <a:lstStyle/>
        <a:p>
          <a:endParaRPr lang="en-US"/>
        </a:p>
      </dgm:t>
    </dgm:pt>
    <dgm:pt modelId="{086C2CED-7E00-45B5-AAF6-37F1394AEDDE}" type="sibTrans" cxnId="{48AE945B-182F-471C-A506-D5CF029A6913}">
      <dgm:prSet/>
      <dgm:spPr/>
      <dgm:t>
        <a:bodyPr/>
        <a:lstStyle/>
        <a:p>
          <a:endParaRPr lang="en-US"/>
        </a:p>
      </dgm:t>
    </dgm:pt>
    <dgm:pt modelId="{5CA4D1BB-3ECC-43F1-8244-3C12B37F3A41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SG" sz="1600" dirty="0">
              <a:latin typeface="Arial" panose="020B0604020202020204" pitchFamily="34" charset="0"/>
              <a:cs typeface="Arial" panose="020B0604020202020204" pitchFamily="34" charset="0"/>
            </a:rPr>
            <a:t>A python program will be created to determine user spending patterns and benchmark the results to the general household data to provide custom insights.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5AED02-2E4C-47C7-84A6-AA9068EE209A}" type="parTrans" cxnId="{D1029B09-AB53-4813-B242-BE90F110A120}">
      <dgm:prSet/>
      <dgm:spPr/>
      <dgm:t>
        <a:bodyPr/>
        <a:lstStyle/>
        <a:p>
          <a:endParaRPr lang="en-US"/>
        </a:p>
      </dgm:t>
    </dgm:pt>
    <dgm:pt modelId="{DA3B098B-C0BA-4D47-AD6D-D33F144D2E73}" type="sibTrans" cxnId="{D1029B09-AB53-4813-B242-BE90F110A120}">
      <dgm:prSet/>
      <dgm:spPr/>
      <dgm:t>
        <a:bodyPr/>
        <a:lstStyle/>
        <a:p>
          <a:endParaRPr lang="en-US"/>
        </a:p>
      </dgm:t>
    </dgm:pt>
    <dgm:pt modelId="{934580BB-4956-4FAF-8E19-FB9750165645}" type="pres">
      <dgm:prSet presAssocID="{5ABF3DDB-4D11-4E8C-8064-76A6902B732E}" presName="root" presStyleCnt="0">
        <dgm:presLayoutVars>
          <dgm:dir/>
          <dgm:resizeHandles val="exact"/>
        </dgm:presLayoutVars>
      </dgm:prSet>
      <dgm:spPr/>
    </dgm:pt>
    <dgm:pt modelId="{36098510-CF77-47ED-B711-76482A9A5907}" type="pres">
      <dgm:prSet presAssocID="{2CD29581-7F87-4053-BB2F-A878844D4A56}" presName="compNode" presStyleCnt="0"/>
      <dgm:spPr/>
    </dgm:pt>
    <dgm:pt modelId="{200DFB37-CDAF-42DE-B25A-93B5437797B0}" type="pres">
      <dgm:prSet presAssocID="{2CD29581-7F87-4053-BB2F-A878844D4A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035AFA87-64EB-41CD-B304-3DE520966620}" type="pres">
      <dgm:prSet presAssocID="{2CD29581-7F87-4053-BB2F-A878844D4A56}" presName="spaceRect" presStyleCnt="0"/>
      <dgm:spPr/>
    </dgm:pt>
    <dgm:pt modelId="{112B49FD-92ED-4DE2-A7F2-988CE7BD33BF}" type="pres">
      <dgm:prSet presAssocID="{2CD29581-7F87-4053-BB2F-A878844D4A56}" presName="textRect" presStyleLbl="revTx" presStyleIdx="0" presStyleCnt="3">
        <dgm:presLayoutVars>
          <dgm:chMax val="1"/>
          <dgm:chPref val="1"/>
        </dgm:presLayoutVars>
      </dgm:prSet>
      <dgm:spPr/>
    </dgm:pt>
    <dgm:pt modelId="{7BC51BF2-D9FB-4CDF-A924-55F16E41872F}" type="pres">
      <dgm:prSet presAssocID="{6181E9DA-6DE1-4DFD-A969-15EE42F67555}" presName="sibTrans" presStyleCnt="0"/>
      <dgm:spPr/>
    </dgm:pt>
    <dgm:pt modelId="{29CBF69A-0FC9-4092-9869-513B4E0813C5}" type="pres">
      <dgm:prSet presAssocID="{2798AF7F-F026-45B6-8D65-284BF423A2B8}" presName="compNode" presStyleCnt="0"/>
      <dgm:spPr/>
    </dgm:pt>
    <dgm:pt modelId="{395077A3-6A2E-4DF1-B74A-4D80953A9F44}" type="pres">
      <dgm:prSet presAssocID="{2798AF7F-F026-45B6-8D65-284BF423A2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 pieces with solid fill"/>
        </a:ext>
      </dgm:extLst>
    </dgm:pt>
    <dgm:pt modelId="{7B85336F-843C-403C-BF5B-05E876B96BF7}" type="pres">
      <dgm:prSet presAssocID="{2798AF7F-F026-45B6-8D65-284BF423A2B8}" presName="spaceRect" presStyleCnt="0"/>
      <dgm:spPr/>
    </dgm:pt>
    <dgm:pt modelId="{A2D1E693-AA8B-48CC-A3BC-F2E36851F8EE}" type="pres">
      <dgm:prSet presAssocID="{2798AF7F-F026-45B6-8D65-284BF423A2B8}" presName="textRect" presStyleLbl="revTx" presStyleIdx="1" presStyleCnt="3">
        <dgm:presLayoutVars>
          <dgm:chMax val="1"/>
          <dgm:chPref val="1"/>
        </dgm:presLayoutVars>
      </dgm:prSet>
      <dgm:spPr/>
    </dgm:pt>
    <dgm:pt modelId="{F8F9CA76-5146-4A93-863A-16C64795591D}" type="pres">
      <dgm:prSet presAssocID="{086C2CED-7E00-45B5-AAF6-37F1394AEDDE}" presName="sibTrans" presStyleCnt="0"/>
      <dgm:spPr/>
    </dgm:pt>
    <dgm:pt modelId="{B98CE7DF-B501-4808-8E11-470CC1142E94}" type="pres">
      <dgm:prSet presAssocID="{5CA4D1BB-3ECC-43F1-8244-3C12B37F3A41}" presName="compNode" presStyleCnt="0"/>
      <dgm:spPr/>
    </dgm:pt>
    <dgm:pt modelId="{4DF44391-E979-4F92-B2D5-72A546581EBB}" type="pres">
      <dgm:prSet presAssocID="{5CA4D1BB-3ECC-43F1-8244-3C12B37F3A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dea with solid fill"/>
        </a:ext>
      </dgm:extLst>
    </dgm:pt>
    <dgm:pt modelId="{D0E62BCB-6101-494C-91AD-23214CC86110}" type="pres">
      <dgm:prSet presAssocID="{5CA4D1BB-3ECC-43F1-8244-3C12B37F3A41}" presName="spaceRect" presStyleCnt="0"/>
      <dgm:spPr/>
    </dgm:pt>
    <dgm:pt modelId="{0EAD7FF0-6E27-4761-BB75-C5095DDA4DB9}" type="pres">
      <dgm:prSet presAssocID="{5CA4D1BB-3ECC-43F1-8244-3C12B37F3A4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A2DBB03-2E74-4A0E-B1AE-0236FBE052C6}" type="presOf" srcId="{2CD29581-7F87-4053-BB2F-A878844D4A56}" destId="{112B49FD-92ED-4DE2-A7F2-988CE7BD33BF}" srcOrd="0" destOrd="0" presId="urn:microsoft.com/office/officeart/2018/2/layout/IconLabelList"/>
    <dgm:cxn modelId="{D1029B09-AB53-4813-B242-BE90F110A120}" srcId="{5ABF3DDB-4D11-4E8C-8064-76A6902B732E}" destId="{5CA4D1BB-3ECC-43F1-8244-3C12B37F3A41}" srcOrd="2" destOrd="0" parTransId="{435AED02-2E4C-47C7-84A6-AA9068EE209A}" sibTransId="{DA3B098B-C0BA-4D47-AD6D-D33F144D2E73}"/>
    <dgm:cxn modelId="{48AE945B-182F-471C-A506-D5CF029A6913}" srcId="{5ABF3DDB-4D11-4E8C-8064-76A6902B732E}" destId="{2798AF7F-F026-45B6-8D65-284BF423A2B8}" srcOrd="1" destOrd="0" parTransId="{09BE505D-734E-429E-A432-383921059A75}" sibTransId="{086C2CED-7E00-45B5-AAF6-37F1394AEDDE}"/>
    <dgm:cxn modelId="{209EA874-8FDF-43DE-B5EA-D1436F9D22C8}" type="presOf" srcId="{5CA4D1BB-3ECC-43F1-8244-3C12B37F3A41}" destId="{0EAD7FF0-6E27-4761-BB75-C5095DDA4DB9}" srcOrd="0" destOrd="0" presId="urn:microsoft.com/office/officeart/2018/2/layout/IconLabelList"/>
    <dgm:cxn modelId="{4FD7B659-1D04-4E17-B62C-AD53257D4CA2}" type="presOf" srcId="{5ABF3DDB-4D11-4E8C-8064-76A6902B732E}" destId="{934580BB-4956-4FAF-8E19-FB9750165645}" srcOrd="0" destOrd="0" presId="urn:microsoft.com/office/officeart/2018/2/layout/IconLabelList"/>
    <dgm:cxn modelId="{9717A3A5-3307-4FEF-B8D9-77D9912D8DE2}" srcId="{5ABF3DDB-4D11-4E8C-8064-76A6902B732E}" destId="{2CD29581-7F87-4053-BB2F-A878844D4A56}" srcOrd="0" destOrd="0" parTransId="{5DE64982-3758-46C9-A8D9-31688A2FB54D}" sibTransId="{6181E9DA-6DE1-4DFD-A969-15EE42F67555}"/>
    <dgm:cxn modelId="{689E9DF9-17E1-4B95-9101-6E8B3AE79CC6}" type="presOf" srcId="{2798AF7F-F026-45B6-8D65-284BF423A2B8}" destId="{A2D1E693-AA8B-48CC-A3BC-F2E36851F8EE}" srcOrd="0" destOrd="0" presId="urn:microsoft.com/office/officeart/2018/2/layout/IconLabelList"/>
    <dgm:cxn modelId="{E38C1BB9-E5C4-40B6-84EA-68B5D7F75E03}" type="presParOf" srcId="{934580BB-4956-4FAF-8E19-FB9750165645}" destId="{36098510-CF77-47ED-B711-76482A9A5907}" srcOrd="0" destOrd="0" presId="urn:microsoft.com/office/officeart/2018/2/layout/IconLabelList"/>
    <dgm:cxn modelId="{FB1AC866-CE16-46E6-8548-BC8BEC3762D4}" type="presParOf" srcId="{36098510-CF77-47ED-B711-76482A9A5907}" destId="{200DFB37-CDAF-42DE-B25A-93B5437797B0}" srcOrd="0" destOrd="0" presId="urn:microsoft.com/office/officeart/2018/2/layout/IconLabelList"/>
    <dgm:cxn modelId="{611B5D12-BB84-44C7-A03C-DBCA4E3D86DE}" type="presParOf" srcId="{36098510-CF77-47ED-B711-76482A9A5907}" destId="{035AFA87-64EB-41CD-B304-3DE520966620}" srcOrd="1" destOrd="0" presId="urn:microsoft.com/office/officeart/2018/2/layout/IconLabelList"/>
    <dgm:cxn modelId="{3D2B7F19-F875-4CD1-A6BA-97825D472006}" type="presParOf" srcId="{36098510-CF77-47ED-B711-76482A9A5907}" destId="{112B49FD-92ED-4DE2-A7F2-988CE7BD33BF}" srcOrd="2" destOrd="0" presId="urn:microsoft.com/office/officeart/2018/2/layout/IconLabelList"/>
    <dgm:cxn modelId="{62FF6F97-4805-4806-BA97-032475C6E35B}" type="presParOf" srcId="{934580BB-4956-4FAF-8E19-FB9750165645}" destId="{7BC51BF2-D9FB-4CDF-A924-55F16E41872F}" srcOrd="1" destOrd="0" presId="urn:microsoft.com/office/officeart/2018/2/layout/IconLabelList"/>
    <dgm:cxn modelId="{550592CC-76DC-4736-9775-4F86590A2E99}" type="presParOf" srcId="{934580BB-4956-4FAF-8E19-FB9750165645}" destId="{29CBF69A-0FC9-4092-9869-513B4E0813C5}" srcOrd="2" destOrd="0" presId="urn:microsoft.com/office/officeart/2018/2/layout/IconLabelList"/>
    <dgm:cxn modelId="{2CA65343-0BD6-43AB-9730-DBED4232CEC0}" type="presParOf" srcId="{29CBF69A-0FC9-4092-9869-513B4E0813C5}" destId="{395077A3-6A2E-4DF1-B74A-4D80953A9F44}" srcOrd="0" destOrd="0" presId="urn:microsoft.com/office/officeart/2018/2/layout/IconLabelList"/>
    <dgm:cxn modelId="{AAA224AF-71DE-4720-8583-A588F7521DF5}" type="presParOf" srcId="{29CBF69A-0FC9-4092-9869-513B4E0813C5}" destId="{7B85336F-843C-403C-BF5B-05E876B96BF7}" srcOrd="1" destOrd="0" presId="urn:microsoft.com/office/officeart/2018/2/layout/IconLabelList"/>
    <dgm:cxn modelId="{ED9DE4B9-0715-4A69-9B71-69FCB45AC734}" type="presParOf" srcId="{29CBF69A-0FC9-4092-9869-513B4E0813C5}" destId="{A2D1E693-AA8B-48CC-A3BC-F2E36851F8EE}" srcOrd="2" destOrd="0" presId="urn:microsoft.com/office/officeart/2018/2/layout/IconLabelList"/>
    <dgm:cxn modelId="{88561178-1007-4612-B9AB-A34440CB9819}" type="presParOf" srcId="{934580BB-4956-4FAF-8E19-FB9750165645}" destId="{F8F9CA76-5146-4A93-863A-16C64795591D}" srcOrd="3" destOrd="0" presId="urn:microsoft.com/office/officeart/2018/2/layout/IconLabelList"/>
    <dgm:cxn modelId="{07CE802F-CECA-4284-B74B-5F788D6C4102}" type="presParOf" srcId="{934580BB-4956-4FAF-8E19-FB9750165645}" destId="{B98CE7DF-B501-4808-8E11-470CC1142E94}" srcOrd="4" destOrd="0" presId="urn:microsoft.com/office/officeart/2018/2/layout/IconLabelList"/>
    <dgm:cxn modelId="{1FF2C73B-EB77-4F98-9904-25E011F78223}" type="presParOf" srcId="{B98CE7DF-B501-4808-8E11-470CC1142E94}" destId="{4DF44391-E979-4F92-B2D5-72A546581EBB}" srcOrd="0" destOrd="0" presId="urn:microsoft.com/office/officeart/2018/2/layout/IconLabelList"/>
    <dgm:cxn modelId="{FEDCFDD2-91F4-44D1-B5A1-DE5064785252}" type="presParOf" srcId="{B98CE7DF-B501-4808-8E11-470CC1142E94}" destId="{D0E62BCB-6101-494C-91AD-23214CC86110}" srcOrd="1" destOrd="0" presId="urn:microsoft.com/office/officeart/2018/2/layout/IconLabelList"/>
    <dgm:cxn modelId="{5351E1C2-434F-4413-A325-CB48D3082B97}" type="presParOf" srcId="{B98CE7DF-B501-4808-8E11-470CC1142E94}" destId="{0EAD7FF0-6E27-4761-BB75-C5095DDA4DB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DFB37-CDAF-42DE-B25A-93B5437797B0}">
      <dsp:nvSpPr>
        <dsp:cNvPr id="0" name=""/>
        <dsp:cNvSpPr/>
      </dsp:nvSpPr>
      <dsp:spPr>
        <a:xfrm>
          <a:off x="1120118" y="606897"/>
          <a:ext cx="1495029" cy="14950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B49FD-92ED-4DE2-A7F2-988CE7BD33BF}">
      <dsp:nvSpPr>
        <dsp:cNvPr id="0" name=""/>
        <dsp:cNvSpPr/>
      </dsp:nvSpPr>
      <dsp:spPr>
        <a:xfrm>
          <a:off x="206489" y="2614796"/>
          <a:ext cx="3322288" cy="140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 dirty="0">
              <a:latin typeface="Arial" panose="020B0604020202020204" pitchFamily="34" charset="0"/>
              <a:cs typeface="Arial" panose="020B0604020202020204" pitchFamily="34" charset="0"/>
            </a:rPr>
            <a:t>To provide deeper insights to the high inflation and costs of living that Singapore has been experiencing by examining the CPI and its impact on individuals. 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6489" y="2614796"/>
        <a:ext cx="3322288" cy="1409941"/>
      </dsp:txXfrm>
    </dsp:sp>
    <dsp:sp modelId="{395077A3-6A2E-4DF1-B74A-4D80953A9F44}">
      <dsp:nvSpPr>
        <dsp:cNvPr id="0" name=""/>
        <dsp:cNvSpPr/>
      </dsp:nvSpPr>
      <dsp:spPr>
        <a:xfrm>
          <a:off x="5023807" y="606897"/>
          <a:ext cx="1495029" cy="14950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1E693-AA8B-48CC-A3BC-F2E36851F8EE}">
      <dsp:nvSpPr>
        <dsp:cNvPr id="0" name=""/>
        <dsp:cNvSpPr/>
      </dsp:nvSpPr>
      <dsp:spPr>
        <a:xfrm>
          <a:off x="4110177" y="2614796"/>
          <a:ext cx="3322288" cy="140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 dirty="0">
              <a:latin typeface="Arial" panose="020B0604020202020204" pitchFamily="34" charset="0"/>
              <a:cs typeface="Arial" panose="020B0604020202020204" pitchFamily="34" charset="0"/>
            </a:rPr>
            <a:t>The insights will provide a deeper understanding into the general price movements with a drill down analysis into the weightage and price changes of the components that make up the CPI.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10177" y="2614796"/>
        <a:ext cx="3322288" cy="1409941"/>
      </dsp:txXfrm>
    </dsp:sp>
    <dsp:sp modelId="{4DF44391-E979-4F92-B2D5-72A546581EBB}">
      <dsp:nvSpPr>
        <dsp:cNvPr id="0" name=""/>
        <dsp:cNvSpPr/>
      </dsp:nvSpPr>
      <dsp:spPr>
        <a:xfrm>
          <a:off x="8927495" y="606897"/>
          <a:ext cx="1495029" cy="14950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D7FF0-6E27-4761-BB75-C5095DDA4DB9}">
      <dsp:nvSpPr>
        <dsp:cNvPr id="0" name=""/>
        <dsp:cNvSpPr/>
      </dsp:nvSpPr>
      <dsp:spPr>
        <a:xfrm>
          <a:off x="8013866" y="2614796"/>
          <a:ext cx="3322288" cy="140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 dirty="0">
              <a:latin typeface="Arial" panose="020B0604020202020204" pitchFamily="34" charset="0"/>
              <a:cs typeface="Arial" panose="020B0604020202020204" pitchFamily="34" charset="0"/>
            </a:rPr>
            <a:t>A python program will be created to determine user spending patterns and benchmark the results to the general household data to provide custom insights.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013866" y="2614796"/>
        <a:ext cx="3322288" cy="1409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332FF-DF22-43A3-B639-8F554AA5353D}" type="datetimeFigureOut">
              <a:rPr lang="en-SG" smtClean="0"/>
              <a:t>20/8/2023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D8694-3B0D-4E57-A8D9-AAF2258A92A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1208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having been hearing about high inflation, increased costs of living.. </a:t>
            </a:r>
          </a:p>
          <a:p>
            <a:endParaRPr lang="en-SG" dirty="0"/>
          </a:p>
          <a:p>
            <a:r>
              <a:rPr lang="en-SG" dirty="0"/>
              <a:t>So we will be deep diving into the topic on CPI have a better understanding on how all these affect our life. </a:t>
            </a:r>
          </a:p>
          <a:p>
            <a:endParaRPr lang="en-SG" dirty="0"/>
          </a:p>
          <a:p>
            <a:r>
              <a:rPr lang="en-SG" dirty="0"/>
              <a:t>From everybody all the way to the specific individual – which is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900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Good news</a:t>
            </a:r>
          </a:p>
          <a:p>
            <a:r>
              <a:rPr lang="en-SG" dirty="0"/>
              <a:t>Beer got cheaper</a:t>
            </a:r>
          </a:p>
          <a:p>
            <a:r>
              <a:rPr lang="en-SG" dirty="0"/>
              <a:t>So did frozen chicken</a:t>
            </a:r>
          </a:p>
          <a:p>
            <a:endParaRPr lang="en-SG" dirty="0"/>
          </a:p>
          <a:p>
            <a:r>
              <a:rPr lang="en-SG" dirty="0"/>
              <a:t>Bad news</a:t>
            </a:r>
          </a:p>
          <a:p>
            <a:r>
              <a:rPr lang="en-SG" dirty="0"/>
              <a:t>Squids, spinach got a lot more expensive</a:t>
            </a:r>
          </a:p>
          <a:p>
            <a:r>
              <a:rPr lang="en-SG" dirty="0"/>
              <a:t>And oranges saw a 94pts increase – price is close to doubled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0313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Earlier we saw the price movements. But that is only half of the story</a:t>
            </a:r>
          </a:p>
          <a:p>
            <a:r>
              <a:rPr lang="en-SG" dirty="0"/>
              <a:t>We need to also factor in the weight.. How much we spend on those items</a:t>
            </a:r>
          </a:p>
          <a:p>
            <a:endParaRPr lang="en-SG" dirty="0"/>
          </a:p>
          <a:p>
            <a:r>
              <a:rPr lang="en-SG" dirty="0"/>
              <a:t>The 2 dataset is combined and we have the scatterplot of price vs weight</a:t>
            </a:r>
          </a:p>
          <a:p>
            <a:endParaRPr lang="en-SG" dirty="0"/>
          </a:p>
          <a:p>
            <a:r>
              <a:rPr lang="en-SG" dirty="0"/>
              <a:t>Insights.. Not very positive news for cost of living:</a:t>
            </a:r>
          </a:p>
          <a:p>
            <a:endParaRPr lang="en-SG" dirty="0"/>
          </a:p>
          <a:p>
            <a:r>
              <a:rPr lang="en-SG" dirty="0"/>
              <a:t>Extreme top right – We see transport food and housing as the groups that affect the cost of living most for the average household</a:t>
            </a:r>
          </a:p>
          <a:p>
            <a:r>
              <a:rPr lang="en-SG" dirty="0"/>
              <a:t>However, the insights here is based on the average household, it may not be applicable to you due to different spending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4211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To make the data relevant to you I have created a python program to accept your user inputs for spending patterns which then generate personalised visuals based on the inputs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0933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Based on the personalised charts, the user will be able to understand his/her personal spending patterns and make comparison to the national benchmark to derive the relevant insights</a:t>
            </a:r>
          </a:p>
          <a:p>
            <a:endParaRPr lang="en-SG" dirty="0"/>
          </a:p>
          <a:p>
            <a:r>
              <a:rPr lang="en-SG" dirty="0"/>
              <a:t>With the custom insights, the individual will be able to see how inflation has affected them at an aggregated but yet personalised manner</a:t>
            </a:r>
          </a:p>
          <a:p>
            <a:endParaRPr lang="en-SG" dirty="0"/>
          </a:p>
          <a:p>
            <a:r>
              <a:rPr lang="en-SG" dirty="0"/>
              <a:t>This is a demonstration of how we talk data, use data, live with data and create actionable insights applicable to our daily lives and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598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There will be 3 dataset for the CPI – </a:t>
            </a:r>
          </a:p>
          <a:p>
            <a:r>
              <a:rPr lang="en-SG" dirty="0"/>
              <a:t>Weightage</a:t>
            </a:r>
          </a:p>
          <a:p>
            <a:r>
              <a:rPr lang="en-SG" dirty="0"/>
              <a:t>Component index movements by quarter</a:t>
            </a:r>
          </a:p>
          <a:p>
            <a:r>
              <a:rPr lang="en-SG" dirty="0"/>
              <a:t>Yearly Retail prices of component items</a:t>
            </a:r>
          </a:p>
          <a:p>
            <a:endParaRPr lang="en-SG" dirty="0"/>
          </a:p>
          <a:p>
            <a:r>
              <a:rPr lang="en-SG" dirty="0"/>
              <a:t>2 of the datasets will also be joined into a merged dataset with new charts for even more insights</a:t>
            </a:r>
          </a:p>
          <a:p>
            <a:endParaRPr lang="en-SG" dirty="0"/>
          </a:p>
          <a:p>
            <a:r>
              <a:rPr lang="en-SG" dirty="0"/>
              <a:t>Pandas and </a:t>
            </a:r>
            <a:r>
              <a:rPr lang="en-SG" dirty="0" err="1"/>
              <a:t>Plotly</a:t>
            </a:r>
            <a:r>
              <a:rPr lang="en-SG" dirty="0"/>
              <a:t> will be used for the chart library</a:t>
            </a:r>
          </a:p>
          <a:p>
            <a:endParaRPr lang="en-SG" dirty="0"/>
          </a:p>
          <a:p>
            <a:r>
              <a:rPr lang="en-SG" dirty="0"/>
              <a:t>Why </a:t>
            </a:r>
            <a:r>
              <a:rPr lang="en-SG" dirty="0" err="1"/>
              <a:t>plotly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374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 have also converted the interactive </a:t>
            </a:r>
            <a:r>
              <a:rPr lang="en-SG" dirty="0" err="1"/>
              <a:t>plotly</a:t>
            </a:r>
            <a:r>
              <a:rPr lang="en-SG" dirty="0"/>
              <a:t> chart into a live html on my </a:t>
            </a:r>
            <a:r>
              <a:rPr lang="en-SG" dirty="0" err="1"/>
              <a:t>github</a:t>
            </a:r>
            <a:r>
              <a:rPr lang="en-SG" dirty="0"/>
              <a:t> page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Live demonstration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https://wizely08.github.io/cpi</a:t>
            </a:r>
          </a:p>
          <a:p>
            <a:endParaRPr lang="en-SG" dirty="0"/>
          </a:p>
          <a:p>
            <a:r>
              <a:rPr lang="en-SG" dirty="0"/>
              <a:t>There is the legend with filter capabilities</a:t>
            </a:r>
          </a:p>
          <a:p>
            <a:r>
              <a:rPr lang="en-SG" dirty="0"/>
              <a:t>Pan and zoom feature</a:t>
            </a:r>
          </a:p>
          <a:p>
            <a:r>
              <a:rPr lang="en-SG" dirty="0"/>
              <a:t>Hover tooltips for more detailed info</a:t>
            </a:r>
          </a:p>
          <a:p>
            <a:r>
              <a:rPr lang="en-SG" dirty="0"/>
              <a:t>Additional interactive elements possible with the use of </a:t>
            </a:r>
            <a:r>
              <a:rPr lang="en-SG" dirty="0" err="1"/>
              <a:t>Plotly</a:t>
            </a:r>
            <a:r>
              <a:rPr lang="en-SG" dirty="0"/>
              <a:t> Dash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6262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From the dataset with the CPI weightage</a:t>
            </a:r>
          </a:p>
          <a:p>
            <a:endParaRPr lang="en-SG" dirty="0"/>
          </a:p>
          <a:p>
            <a:r>
              <a:rPr lang="en-SG" dirty="0"/>
              <a:t>Pie chart with the % spendings for the general household population in Singapore</a:t>
            </a:r>
          </a:p>
          <a:p>
            <a:endParaRPr lang="en-SG" dirty="0"/>
          </a:p>
          <a:p>
            <a:r>
              <a:rPr lang="en-SG" dirty="0"/>
              <a:t>Top 3 spending categories are Housing, Food and Transport</a:t>
            </a:r>
          </a:p>
          <a:p>
            <a:endParaRPr lang="en-SG" dirty="0"/>
          </a:p>
          <a:p>
            <a:r>
              <a:rPr lang="en-SG" dirty="0"/>
              <a:t>The rest are like recreation, education, healthcare, household items, </a:t>
            </a:r>
            <a:r>
              <a:rPr lang="en-SG" dirty="0" err="1"/>
              <a:t>misc</a:t>
            </a:r>
            <a:r>
              <a:rPr lang="en-SG" dirty="0"/>
              <a:t>, communication and clothing</a:t>
            </a:r>
          </a:p>
          <a:p>
            <a:endParaRPr lang="en-SG" dirty="0"/>
          </a:p>
          <a:p>
            <a:r>
              <a:rPr lang="en-SG" dirty="0"/>
              <a:t>All these is based on the 2019 general household survey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9427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From the CPI index dataset, there the CPI trend line is plotted from 2019 to 2023</a:t>
            </a:r>
          </a:p>
          <a:p>
            <a:endParaRPr lang="en-SG" dirty="0"/>
          </a:p>
          <a:p>
            <a:r>
              <a:rPr lang="en-SG" dirty="0"/>
              <a:t>Flat till 2020, then linear increase from there till 2023 – as seen by the dotted trend line</a:t>
            </a:r>
          </a:p>
          <a:p>
            <a:endParaRPr lang="en-SG" dirty="0"/>
          </a:p>
          <a:p>
            <a:r>
              <a:rPr lang="en-SG" dirty="0"/>
              <a:t>Looking at affecting events</a:t>
            </a:r>
          </a:p>
          <a:p>
            <a:r>
              <a:rPr lang="en-SG" dirty="0"/>
              <a:t>Start of the covid 19 pandemic</a:t>
            </a:r>
          </a:p>
          <a:p>
            <a:r>
              <a:rPr lang="en-SG" dirty="0"/>
              <a:t>2020 Government stimulus package – free money, increase money supply leading to demand side inflation</a:t>
            </a:r>
          </a:p>
          <a:p>
            <a:r>
              <a:rPr lang="en-SG" dirty="0"/>
              <a:t>2021 World wide increase in inflation – costlier when we buy goods from overseas leading to import driven inflation</a:t>
            </a:r>
          </a:p>
          <a:p>
            <a:r>
              <a:rPr lang="en-SG" dirty="0"/>
              <a:t>2022 Announcement of GST hike followed by the actual </a:t>
            </a:r>
            <a:r>
              <a:rPr lang="en-SG" dirty="0" err="1"/>
              <a:t>gst</a:t>
            </a:r>
            <a:r>
              <a:rPr lang="en-SG" dirty="0"/>
              <a:t> hike – higher cost of goods and services leading to supply side inflation</a:t>
            </a:r>
          </a:p>
          <a:p>
            <a:endParaRPr lang="en-SG" dirty="0"/>
          </a:p>
          <a:p>
            <a:r>
              <a:rPr lang="en-SG" dirty="0"/>
              <a:t>All these drivers leads to a sustained increase in prices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5972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look at the distribution of the CPI component increases</a:t>
            </a:r>
          </a:p>
          <a:p>
            <a:r>
              <a:rPr lang="en-SG" dirty="0"/>
              <a:t>Using the histogram I plotted the kernel density estimate as an overlay</a:t>
            </a:r>
          </a:p>
          <a:p>
            <a:r>
              <a:rPr lang="en-SG" dirty="0"/>
              <a:t>.. using </a:t>
            </a:r>
            <a:r>
              <a:rPr lang="en-SG" dirty="0" err="1"/>
              <a:t>plotly</a:t>
            </a:r>
            <a:r>
              <a:rPr lang="en-SG" dirty="0"/>
              <a:t>, I then derive the fitted normal distribution plot</a:t>
            </a:r>
          </a:p>
          <a:p>
            <a:r>
              <a:rPr lang="en-SG" dirty="0"/>
              <a:t>The distribution is positively skewed to the right</a:t>
            </a:r>
          </a:p>
          <a:p>
            <a:endParaRPr lang="en-SG" dirty="0"/>
          </a:p>
          <a:p>
            <a:r>
              <a:rPr lang="en-SG" dirty="0"/>
              <a:t>Most items have increased by between 4 to 10%</a:t>
            </a:r>
          </a:p>
          <a:p>
            <a:r>
              <a:rPr lang="en-SG" dirty="0"/>
              <a:t>And there is an extreme outlier to the right of about 50pts or 50% increase</a:t>
            </a:r>
          </a:p>
          <a:p>
            <a:r>
              <a:rPr lang="en-SG" dirty="0"/>
              <a:t>We will find out what it is next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5524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Looking at the selected retail items</a:t>
            </a:r>
          </a:p>
          <a:p>
            <a:endParaRPr lang="en-SG" dirty="0"/>
          </a:p>
          <a:p>
            <a:r>
              <a:rPr lang="en-SG" dirty="0"/>
              <a:t>I plotted the difference in price between 2019 and 2022 and this is what we have</a:t>
            </a:r>
          </a:p>
          <a:p>
            <a:endParaRPr lang="en-SG" dirty="0"/>
          </a:p>
          <a:p>
            <a:r>
              <a:rPr lang="en-SG" dirty="0"/>
              <a:t>19 items increase by more than 20ots</a:t>
            </a:r>
          </a:p>
          <a:p>
            <a:endParaRPr lang="en-SG" dirty="0"/>
          </a:p>
          <a:p>
            <a:r>
              <a:rPr lang="en-SG" dirty="0"/>
              <a:t>9 items decreased in price</a:t>
            </a:r>
          </a:p>
          <a:p>
            <a:endParaRPr lang="en-SG" dirty="0"/>
          </a:p>
          <a:p>
            <a:r>
              <a:rPr lang="en-SG" dirty="0"/>
              <a:t>Range is between -8 to +48pts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5860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Good news</a:t>
            </a:r>
          </a:p>
          <a:p>
            <a:endParaRPr lang="en-SG" dirty="0"/>
          </a:p>
          <a:p>
            <a:r>
              <a:rPr lang="en-SG" dirty="0"/>
              <a:t>Pear, prawns, carrots, </a:t>
            </a:r>
            <a:r>
              <a:rPr lang="en-SG" dirty="0" err="1"/>
              <a:t>thai</a:t>
            </a:r>
            <a:r>
              <a:rPr lang="en-SG" dirty="0"/>
              <a:t> rice got cheaper</a:t>
            </a:r>
          </a:p>
          <a:p>
            <a:endParaRPr lang="en-SG" dirty="0"/>
          </a:p>
          <a:p>
            <a:r>
              <a:rPr lang="en-SG" dirty="0"/>
              <a:t>Bad news</a:t>
            </a:r>
          </a:p>
          <a:p>
            <a:endParaRPr lang="en-SG" dirty="0"/>
          </a:p>
          <a:p>
            <a:r>
              <a:rPr lang="en-SG" dirty="0"/>
              <a:t>Petrol, Diesel prices have increased substantially</a:t>
            </a:r>
          </a:p>
          <a:p>
            <a:r>
              <a:rPr lang="en-SG" dirty="0"/>
              <a:t>Pork ribs just got quite a lot more expensive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6136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Looking at the difference between 2014 to 2022</a:t>
            </a:r>
          </a:p>
          <a:p>
            <a:endParaRPr lang="en-SG" dirty="0"/>
          </a:p>
          <a:p>
            <a:r>
              <a:rPr lang="en-SG" dirty="0"/>
              <a:t>11 items increased by more than 40pts</a:t>
            </a:r>
          </a:p>
          <a:p>
            <a:r>
              <a:rPr lang="en-SG" dirty="0"/>
              <a:t>8 items got cheaper</a:t>
            </a:r>
          </a:p>
          <a:p>
            <a:r>
              <a:rPr lang="en-SG" dirty="0"/>
              <a:t>Overall range between -7 to +94pts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9119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304" y="702156"/>
            <a:ext cx="11542644" cy="742331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304" y="1616765"/>
            <a:ext cx="11542644" cy="4631635"/>
          </a:xfrm>
        </p:spPr>
        <p:txBody>
          <a:bodyPr anchor="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11" Type="http://schemas.openxmlformats.org/officeDocument/2006/relationships/image" Target="../media/image24.png"/><Relationship Id="rId5" Type="http://schemas.openxmlformats.org/officeDocument/2006/relationships/image" Target="../media/image18.gif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gif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89D439-D937-4847-B1C2-C6DD2B6A6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-2"/>
            <a:ext cx="12188952" cy="3767110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Woman browsing store shelves">
            <a:extLst>
              <a:ext uri="{FF2B5EF4-FFF2-40B4-BE49-F238E27FC236}">
                <a16:creationId xmlns:a16="http://schemas.microsoft.com/office/drawing/2014/main" id="{26B6FBB6-8352-FE3B-735E-6ED12C045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"/>
            <a:ext cx="12192000" cy="81280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8458EF-4441-71BB-B05A-2CF2A68EC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" y="139649"/>
            <a:ext cx="5415136" cy="22875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CPI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ANALYSIS </a:t>
            </a:r>
            <a:b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004B41-08CB-A5B5-DA13-0EF11D83CFAE}"/>
              </a:ext>
            </a:extLst>
          </p:cNvPr>
          <p:cNvSpPr txBox="1"/>
          <p:nvPr/>
        </p:nvSpPr>
        <p:spPr>
          <a:xfrm>
            <a:off x="85787" y="1749528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Tony Ciang</a:t>
            </a:r>
          </a:p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August 2023</a:t>
            </a:r>
          </a:p>
        </p:txBody>
      </p:sp>
    </p:spTree>
    <p:extLst>
      <p:ext uri="{BB962C8B-B14F-4D97-AF65-F5344CB8AC3E}">
        <p14:creationId xmlns:p14="http://schemas.microsoft.com/office/powerpoint/2010/main" val="463189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5A3EC-BFD2-20C3-0ACF-6F080B533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0" y="0"/>
            <a:ext cx="12191804" cy="611027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09DB8A-F1B2-B609-E970-5B90E3473028}"/>
              </a:ext>
            </a:extLst>
          </p:cNvPr>
          <p:cNvSpPr txBox="1">
            <a:spLocks/>
          </p:cNvSpPr>
          <p:nvPr/>
        </p:nvSpPr>
        <p:spPr>
          <a:xfrm>
            <a:off x="8829130" y="3071931"/>
            <a:ext cx="2795452" cy="235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Top 5 </a:t>
            </a:r>
            <a:r>
              <a:rPr lang="en-SG" sz="1600" b="1" dirty="0">
                <a:solidFill>
                  <a:srgbClr val="CF59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Petrol 92 Octane | +29.8 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Petrol 98 Octane | +30.4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Pork Ribs | +33.6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Grapes | +36.4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Diesel | +48.2</a:t>
            </a:r>
          </a:p>
          <a:p>
            <a:endParaRPr lang="en-SG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B82138-6366-5E04-B45F-00DD2A9C64BA}"/>
              </a:ext>
            </a:extLst>
          </p:cNvPr>
          <p:cNvSpPr txBox="1">
            <a:spLocks/>
          </p:cNvSpPr>
          <p:nvPr/>
        </p:nvSpPr>
        <p:spPr>
          <a:xfrm>
            <a:off x="5653189" y="3071933"/>
            <a:ext cx="2795452" cy="2359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Top 5 </a:t>
            </a:r>
            <a:r>
              <a:rPr lang="en-SG" sz="1600" b="1" dirty="0">
                <a:solidFill>
                  <a:srgbClr val="0797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Decreases</a:t>
            </a: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Pear | -7.8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Small Prawns | -6.1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Medium Prawns | -3.5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Carrots | -2.4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Premium Thai Rice | -1.9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ECD7F-D24C-1982-7087-94834D644CA8}"/>
              </a:ext>
            </a:extLst>
          </p:cNvPr>
          <p:cNvSpPr txBox="1"/>
          <p:nvPr/>
        </p:nvSpPr>
        <p:spPr>
          <a:xfrm>
            <a:off x="5653189" y="2479313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From 2019 to 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CAEA95-A233-E882-19C0-E0DA8284B7FD}"/>
              </a:ext>
            </a:extLst>
          </p:cNvPr>
          <p:cNvSpPr/>
          <p:nvPr/>
        </p:nvSpPr>
        <p:spPr>
          <a:xfrm>
            <a:off x="492369" y="5339329"/>
            <a:ext cx="2521469" cy="421678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F81E35-4F45-0084-54DE-3DFD545AA100}"/>
              </a:ext>
            </a:extLst>
          </p:cNvPr>
          <p:cNvSpPr/>
          <p:nvPr/>
        </p:nvSpPr>
        <p:spPr>
          <a:xfrm>
            <a:off x="492369" y="271316"/>
            <a:ext cx="10889673" cy="40011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9504F3-1ED4-E4FA-9223-343F8E1C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667" y="3180288"/>
            <a:ext cx="594938" cy="782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389CB7-DE4D-2E79-CAE4-37B2A41F7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6760" y="4551406"/>
            <a:ext cx="857822" cy="54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5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/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A84F6-1024-E182-4863-B51FAF511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CPI ITEM PRICE CHANGES From 2014 to 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5A3EC-BFD2-20C3-0ACF-6F080B533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859843" y="1616075"/>
            <a:ext cx="9242848" cy="463232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09DB8A-F1B2-B609-E970-5B90E3473028}"/>
              </a:ext>
            </a:extLst>
          </p:cNvPr>
          <p:cNvSpPr txBox="1">
            <a:spLocks/>
          </p:cNvSpPr>
          <p:nvPr/>
        </p:nvSpPr>
        <p:spPr>
          <a:xfrm>
            <a:off x="331305" y="1692097"/>
            <a:ext cx="2300862" cy="4631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Prices of 11 of the CPI component items increased by more than 40pts from 2014 to 2022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Prices of 8 items decreased from 2014 to 2022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The overall range is between -7 to +94pts</a:t>
            </a: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AECB80-0F6C-F8DA-6A93-8D741A5429D9}"/>
              </a:ext>
            </a:extLst>
          </p:cNvPr>
          <p:cNvSpPr/>
          <p:nvPr/>
        </p:nvSpPr>
        <p:spPr>
          <a:xfrm>
            <a:off x="3069771" y="1796143"/>
            <a:ext cx="8543109" cy="71046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688A3E-E5D4-DEC4-30F0-F796AD61EE90}"/>
              </a:ext>
            </a:extLst>
          </p:cNvPr>
          <p:cNvSpPr/>
          <p:nvPr/>
        </p:nvSpPr>
        <p:spPr>
          <a:xfrm>
            <a:off x="3069771" y="5388430"/>
            <a:ext cx="1618830" cy="659674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29FFB1-7B84-951D-E5FB-0BC1DF030C72}"/>
              </a:ext>
            </a:extLst>
          </p:cNvPr>
          <p:cNvCxnSpPr/>
          <p:nvPr/>
        </p:nvCxnSpPr>
        <p:spPr>
          <a:xfrm>
            <a:off x="4056017" y="6248399"/>
            <a:ext cx="7465423" cy="0"/>
          </a:xfrm>
          <a:prstGeom prst="straightConnector1">
            <a:avLst/>
          </a:prstGeom>
          <a:ln w="38100">
            <a:solidFill>
              <a:srgbClr val="4C78A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3249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5A3EC-BFD2-20C3-0ACF-6F080B533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0" y="0"/>
            <a:ext cx="12191803" cy="611027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09DB8A-F1B2-B609-E970-5B90E3473028}"/>
              </a:ext>
            </a:extLst>
          </p:cNvPr>
          <p:cNvSpPr txBox="1">
            <a:spLocks/>
          </p:cNvSpPr>
          <p:nvPr/>
        </p:nvSpPr>
        <p:spPr>
          <a:xfrm>
            <a:off x="8829130" y="3071931"/>
            <a:ext cx="2795452" cy="235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Top 5 </a:t>
            </a:r>
            <a:r>
              <a:rPr lang="en-SG" sz="1600" b="1" dirty="0">
                <a:solidFill>
                  <a:srgbClr val="CF59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Squids | +48.7 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Spinach | +53.0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Grapes | +56.3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Diesel | +66.0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Orange | +94.3</a:t>
            </a:r>
          </a:p>
          <a:p>
            <a:endParaRPr lang="en-SG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B82138-6366-5E04-B45F-00DD2A9C64BA}"/>
              </a:ext>
            </a:extLst>
          </p:cNvPr>
          <p:cNvSpPr txBox="1">
            <a:spLocks/>
          </p:cNvSpPr>
          <p:nvPr/>
        </p:nvSpPr>
        <p:spPr>
          <a:xfrm>
            <a:off x="5653189" y="3071933"/>
            <a:ext cx="2876948" cy="2359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Top 5 </a:t>
            </a:r>
            <a:r>
              <a:rPr lang="en-SG" sz="1600" b="1" dirty="0">
                <a:solidFill>
                  <a:srgbClr val="0797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Decreases</a:t>
            </a: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Beer | -7.1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Frozen Chicken Wing | -6.7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Vitamin Enriched Bread | -4.8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Frozen Whole Chicken | -4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Sea Bass | -1.1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ECD7F-D24C-1982-7087-94834D644CA8}"/>
              </a:ext>
            </a:extLst>
          </p:cNvPr>
          <p:cNvSpPr txBox="1"/>
          <p:nvPr/>
        </p:nvSpPr>
        <p:spPr>
          <a:xfrm>
            <a:off x="5653189" y="2479313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From 2014 to 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CAEA95-A233-E882-19C0-E0DA8284B7FD}"/>
              </a:ext>
            </a:extLst>
          </p:cNvPr>
          <p:cNvSpPr/>
          <p:nvPr/>
        </p:nvSpPr>
        <p:spPr>
          <a:xfrm>
            <a:off x="492370" y="5339329"/>
            <a:ext cx="1854378" cy="421678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F81E35-4F45-0084-54DE-3DFD545AA100}"/>
              </a:ext>
            </a:extLst>
          </p:cNvPr>
          <p:cNvSpPr/>
          <p:nvPr/>
        </p:nvSpPr>
        <p:spPr>
          <a:xfrm>
            <a:off x="492369" y="271316"/>
            <a:ext cx="10889673" cy="40011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D9567-FA1B-49F6-226F-140F1C77E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993" y="3312301"/>
            <a:ext cx="996700" cy="80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8DD7E5-107E-F34D-E219-611F8381C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637" y="4446862"/>
            <a:ext cx="1052945" cy="88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31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/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0064E-5DA5-0557-EE6A-D153A5297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CPI Difference vs Weight (2022 data with 2019 as base)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A97C83-EAFC-F35F-6A69-CBFD2063D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949150" y="1616075"/>
            <a:ext cx="9242850" cy="463232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371A9D-3D23-B56A-59B8-C5D94C0600A4}"/>
              </a:ext>
            </a:extLst>
          </p:cNvPr>
          <p:cNvSpPr txBox="1">
            <a:spLocks/>
          </p:cNvSpPr>
          <p:nvPr/>
        </p:nvSpPr>
        <p:spPr>
          <a:xfrm>
            <a:off x="331304" y="1692097"/>
            <a:ext cx="2510087" cy="4631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Components with negative or small price increase tends to be smaller in overall CPI weight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Components with larger price increase tends to be also contributing to a higher CPI weightage</a:t>
            </a: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D56D8-B628-5E9E-F302-75791F234C95}"/>
              </a:ext>
            </a:extLst>
          </p:cNvPr>
          <p:cNvSpPr/>
          <p:nvPr/>
        </p:nvSpPr>
        <p:spPr>
          <a:xfrm>
            <a:off x="5153298" y="1692097"/>
            <a:ext cx="6501044" cy="29321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3643B8-5B1A-1D93-97B5-C9A51FE30EA9}"/>
              </a:ext>
            </a:extLst>
          </p:cNvPr>
          <p:cNvSpPr/>
          <p:nvPr/>
        </p:nvSpPr>
        <p:spPr>
          <a:xfrm>
            <a:off x="3600995" y="4937759"/>
            <a:ext cx="775062" cy="870857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79EA5F-5C7F-0533-3525-ADFFCCACC995}"/>
              </a:ext>
            </a:extLst>
          </p:cNvPr>
          <p:cNvSpPr txBox="1"/>
          <p:nvPr/>
        </p:nvSpPr>
        <p:spPr>
          <a:xfrm>
            <a:off x="8086947" y="1861457"/>
            <a:ext cx="894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Transport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D8772-3F88-05C5-3CF9-9D9159654327}"/>
              </a:ext>
            </a:extLst>
          </p:cNvPr>
          <p:cNvSpPr txBox="1"/>
          <p:nvPr/>
        </p:nvSpPr>
        <p:spPr>
          <a:xfrm>
            <a:off x="8741228" y="3854025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sz="1200" dirty="0"/>
              <a:t>Food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AAB64-1142-1DF3-F774-E842D41E324B}"/>
              </a:ext>
            </a:extLst>
          </p:cNvPr>
          <p:cNvSpPr txBox="1"/>
          <p:nvPr/>
        </p:nvSpPr>
        <p:spPr>
          <a:xfrm>
            <a:off x="10620100" y="4083735"/>
            <a:ext cx="97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Housing &amp; Utilities</a:t>
            </a:r>
          </a:p>
        </p:txBody>
      </p:sp>
    </p:spTree>
    <p:extLst>
      <p:ext uri="{BB962C8B-B14F-4D97-AF65-F5344CB8AC3E}">
        <p14:creationId xmlns:p14="http://schemas.microsoft.com/office/powerpoint/2010/main" val="18860807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ood human figure">
            <a:extLst>
              <a:ext uri="{FF2B5EF4-FFF2-40B4-BE49-F238E27FC236}">
                <a16:creationId xmlns:a16="http://schemas.microsoft.com/office/drawing/2014/main" id="{A73D3406-3CFB-BC4F-1F56-6BEEED7776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2EDC3F9-BBE3-45A8-BBC7-E154E21D9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090890"/>
            <a:ext cx="12188952" cy="3767110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6731FC-2796-DFD7-5F91-B2061253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0139" y="935334"/>
            <a:ext cx="607429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does it matter to you?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E7BA25-4185-1460-2A34-695262A5C9B5}"/>
              </a:ext>
            </a:extLst>
          </p:cNvPr>
          <p:cNvSpPr txBox="1"/>
          <p:nvPr/>
        </p:nvSpPr>
        <p:spPr>
          <a:xfrm>
            <a:off x="5420139" y="2553487"/>
            <a:ext cx="5564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latin typeface="Arial" panose="020B0604020202020204" pitchFamily="34" charset="0"/>
                <a:cs typeface="Arial" panose="020B0604020202020204" pitchFamily="34" charset="0"/>
              </a:rPr>
              <a:t>Creating </a:t>
            </a:r>
            <a:r>
              <a:rPr lang="en-SG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Actionable Insights </a:t>
            </a:r>
            <a:r>
              <a:rPr lang="en-SG" sz="2000" b="1" dirty="0">
                <a:latin typeface="Arial" panose="020B0604020202020204" pitchFamily="34" charset="0"/>
                <a:cs typeface="Arial" panose="020B0604020202020204" pitchFamily="34" charset="0"/>
              </a:rPr>
              <a:t>Based on </a:t>
            </a:r>
            <a:r>
              <a:rPr lang="en-SG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Visualisations </a:t>
            </a:r>
            <a:r>
              <a:rPr lang="en-SG" sz="2000" b="1" dirty="0">
                <a:latin typeface="Arial" panose="020B0604020202020204" pitchFamily="34" charset="0"/>
                <a:cs typeface="Arial" panose="020B0604020202020204" pitchFamily="34" charset="0"/>
              </a:rPr>
              <a:t>from User Input Data</a:t>
            </a:r>
          </a:p>
        </p:txBody>
      </p:sp>
    </p:spTree>
    <p:extLst>
      <p:ext uri="{BB962C8B-B14F-4D97-AF65-F5344CB8AC3E}">
        <p14:creationId xmlns:p14="http://schemas.microsoft.com/office/powerpoint/2010/main" val="2576589653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C282F-FC9A-024C-6B10-962FCDA6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812621"/>
            <a:ext cx="11542644" cy="1550091"/>
          </a:xfrm>
        </p:spPr>
        <p:txBody>
          <a:bodyPr>
            <a:normAutofit/>
          </a:bodyPr>
          <a:lstStyle/>
          <a:p>
            <a:r>
              <a:rPr lang="en-SG" sz="3600" dirty="0">
                <a:solidFill>
                  <a:schemeClr val="bg1"/>
                </a:solidFill>
                <a:latin typeface="Arial Black" panose="020B0A04020102020204" pitchFamily="34" charset="0"/>
              </a:rPr>
              <a:t>PYHTON CODE FOR CUSTOM USER INSIGHTS with SQL DATA EXTRACTION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682FD-035D-959E-CE1B-0DD4E9DD1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4" y="2264522"/>
            <a:ext cx="11542644" cy="3640212"/>
          </a:xfrm>
        </p:spPr>
        <p:txBody>
          <a:bodyPr>
            <a:normAutofit fontScale="92500" lnSpcReduction="10000"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Using Python libraries – </a:t>
            </a:r>
            <a:r>
              <a:rPr lang="en-SG" sz="1800" dirty="0" err="1">
                <a:solidFill>
                  <a:schemeClr val="bg1"/>
                </a:solidFill>
              </a:rPr>
              <a:t>Numpy</a:t>
            </a:r>
            <a:r>
              <a:rPr lang="en-SG" sz="1800" dirty="0">
                <a:solidFill>
                  <a:schemeClr val="bg1"/>
                </a:solidFill>
              </a:rPr>
              <a:t>, Pandas,  </a:t>
            </a:r>
            <a:r>
              <a:rPr lang="en-SG" sz="1800" dirty="0" err="1">
                <a:solidFill>
                  <a:schemeClr val="bg1"/>
                </a:solidFill>
              </a:rPr>
              <a:t>Plotly</a:t>
            </a:r>
            <a:r>
              <a:rPr lang="en-SG" sz="1800" dirty="0">
                <a:solidFill>
                  <a:schemeClr val="bg1"/>
                </a:solidFill>
              </a:rPr>
              <a:t> and MySQL</a:t>
            </a:r>
          </a:p>
          <a:p>
            <a:r>
              <a:rPr lang="en-SG" sz="1800" dirty="0">
                <a:solidFill>
                  <a:schemeClr val="bg1"/>
                </a:solidFill>
              </a:rPr>
              <a:t>Raw data is loaded into a pandas </a:t>
            </a:r>
            <a:r>
              <a:rPr lang="en-SG" sz="1800" dirty="0" err="1">
                <a:solidFill>
                  <a:schemeClr val="bg1"/>
                </a:solidFill>
              </a:rPr>
              <a:t>DataFrame</a:t>
            </a:r>
            <a:r>
              <a:rPr lang="en-SG" sz="1800" dirty="0">
                <a:solidFill>
                  <a:schemeClr val="bg1"/>
                </a:solidFill>
              </a:rPr>
              <a:t> via connection to MySQL database</a:t>
            </a:r>
          </a:p>
          <a:p>
            <a:r>
              <a:rPr lang="en-SG" sz="1800" dirty="0">
                <a:solidFill>
                  <a:schemeClr val="bg1"/>
                </a:solidFill>
              </a:rPr>
              <a:t>Data is cleaned using Pandas</a:t>
            </a:r>
          </a:p>
          <a:p>
            <a:r>
              <a:rPr lang="en-SG" sz="1800" dirty="0">
                <a:solidFill>
                  <a:schemeClr val="bg1"/>
                </a:solidFill>
              </a:rPr>
              <a:t>Custom new column for ‘Group’ is added using lambda function</a:t>
            </a:r>
          </a:p>
          <a:p>
            <a:r>
              <a:rPr lang="en-SG" sz="1800" dirty="0">
                <a:solidFill>
                  <a:schemeClr val="bg1"/>
                </a:solidFill>
              </a:rPr>
              <a:t>Column sub-setting is done via Pandas splicing method</a:t>
            </a:r>
          </a:p>
          <a:p>
            <a:r>
              <a:rPr lang="en-SG" sz="1800" dirty="0">
                <a:solidFill>
                  <a:schemeClr val="bg1"/>
                </a:solidFill>
              </a:rPr>
              <a:t>User inputs is done via the use of ‘for’ loop and list manipulation with exception handling</a:t>
            </a:r>
          </a:p>
          <a:p>
            <a:r>
              <a:rPr lang="en-SG" sz="1800" dirty="0">
                <a:solidFill>
                  <a:schemeClr val="bg1"/>
                </a:solidFill>
              </a:rPr>
              <a:t>Calculation for user CPI is done using </a:t>
            </a:r>
            <a:r>
              <a:rPr lang="en-SG" sz="1800" dirty="0" err="1">
                <a:solidFill>
                  <a:schemeClr val="bg1"/>
                </a:solidFill>
              </a:rPr>
              <a:t>Numpy</a:t>
            </a:r>
            <a:r>
              <a:rPr lang="en-SG" sz="1800" dirty="0">
                <a:solidFill>
                  <a:schemeClr val="bg1"/>
                </a:solidFill>
              </a:rPr>
              <a:t> array vectorisation</a:t>
            </a:r>
          </a:p>
          <a:p>
            <a:r>
              <a:rPr lang="en-SG" sz="1800" dirty="0">
                <a:solidFill>
                  <a:schemeClr val="bg1"/>
                </a:solidFill>
              </a:rPr>
              <a:t>Text generation and calculation for % difference is done via custom function definition</a:t>
            </a:r>
          </a:p>
          <a:p>
            <a:r>
              <a:rPr lang="en-SG" sz="1800" dirty="0">
                <a:solidFill>
                  <a:schemeClr val="bg1"/>
                </a:solidFill>
              </a:rPr>
              <a:t>Final visuals are plotted using Matplotlib with 2 horizontal subplots</a:t>
            </a:r>
          </a:p>
          <a:p>
            <a:endParaRPr lang="en-SG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481667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07E5AA-C4EA-7881-6017-08049B839D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13" y="190500"/>
            <a:ext cx="11733404" cy="17943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matplotlib.pyplot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The following code is used to connect to the database in a local SQL host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>
                <a:solidFill>
                  <a:srgbClr val="808080"/>
                </a:solidFill>
                <a:latin typeface="Arial Unicode MS"/>
              </a:rPr>
              <a:t># Connect to the </a:t>
            </a:r>
            <a:r>
              <a:rPr lang="en-US" altLang="en-US" sz="800" dirty="0" err="1">
                <a:solidFill>
                  <a:srgbClr val="808080"/>
                </a:solidFill>
                <a:latin typeface="Arial Unicode MS"/>
              </a:rPr>
              <a:t>mySQL</a:t>
            </a:r>
            <a:r>
              <a:rPr lang="en-US" altLang="en-US" sz="800" dirty="0">
                <a:solidFill>
                  <a:srgbClr val="808080"/>
                </a:solidFill>
                <a:latin typeface="Arial Unicode MS"/>
              </a:rPr>
              <a:t> database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cnx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mysql.connector.connect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user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'root'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password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PassWord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host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'127.0.0.1'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database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‘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cpiproject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sql_code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'SELECT * FROM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CPI_Quarterly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df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pd.read_sql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sql_code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con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cnx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Rename the 'Data Series' to 'items' and remove empty spaces from the values in the column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df.rename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 Series'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Trim the trailing spaces from the column headers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df.columns.str.strip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containing the difference in CPI value for '2023 2Q' and '2019 1Q'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].round(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Extract the main categories for items and their corresponding rows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 &amp; 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'Housing &amp; Utilities'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'Communication'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 &amp; Culture'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'Education'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'Miscellaneous Goods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with values 'Main' or 'Sub' dependent on the values in the 'items' columns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lambda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'Sub'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Extract the subset of the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containing only the values for the main categories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df_main_latest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reset_index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price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df_main_latest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Initialize an empty list to store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Enter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a numeric value between 0 to 100 for each of the CPI components 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'based on the relative weight which you spend on the respective 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Get 10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(items)):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f'Value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: 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&lt;=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user_inputs.append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"Invalid input! Please enter a numeric value between 0 and 100."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exit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Calculate the sum of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total_sum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Refactor the values to ensure the total sum is 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[(num /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total_sum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Print the refactored values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s*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}\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CPI Weightage refactored to 100%: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zip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s*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ValueError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"Invalid input! Please enter an integer."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"An error occurred:"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/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(price 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CPI_2023 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113.6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([CPI_2023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Sorting the values in ascending order for better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visualisation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np.argsort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(items)[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figure and subplots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width_ratios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color and plot the pie chart with custom layout, text attribute, percentage labels and positioning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colors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'#BAB0AC'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'#9D755D'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'#FF9DA6'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'#B279A2'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'#EECA3B'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'#54A24B'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'#72B7B2'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'#E45756'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'#F58518'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'#4C78A8'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sector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__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].pie(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autopct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"%1.1f%%"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pctdistance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textprops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'large'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startangle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colors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wedgeprops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labels with custom positioning, connecting lines and text borders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boxstyle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square,pad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=0.3'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arrowstyle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'-'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bbox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zorder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Use the for loop to define the positioning for each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enumerate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(sector):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angle = (s.theta2 - s.theta1)/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2.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s.theta1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y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np.cos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{-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f'angle,angleA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=0,angleB=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].update({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].annotate(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xytext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1.2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1.3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**kw)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'Your CPI Component 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Plot the bar chart in matplotlib with custom elements and add the chart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'General Household'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'You'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].bar(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'Consumer Price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lightgray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tab:blue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tick_params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which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bottom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set_yticks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([])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'bottom'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set_ylim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Benchmark Comparison'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value labels for the bar chart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text_obj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].text(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text_obj.set_weight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a function to change the text description for the percentage difference of the CPI comparison based on the value of the computed user CPI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comparison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abs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((a - b) / b) 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 &gt; b: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greater than the general household benchmark by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%'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 &gt; a: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less than the general household benchmark by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%'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the same as the general household benchmark'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 = comparison(CPI_user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CPI_2023)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figure text box to include the text information into the chart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result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0.6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0.8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plt.figtext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in_layout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bbox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'white'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edgecolor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boxstyle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'square'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horizontal space padding between the two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plt.subplots_adjust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top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0.9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plt.subplots_adjust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wspace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Plot the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110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07E5AA-C4EA-7881-6017-08049B839D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13" y="-6529420"/>
            <a:ext cx="11733404" cy="17943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matplotlib.pyplot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The following code is used to connect to the database in a local SQL host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>
                <a:solidFill>
                  <a:srgbClr val="808080"/>
                </a:solidFill>
                <a:latin typeface="Arial Unicode MS"/>
              </a:rPr>
              <a:t># Connect to the </a:t>
            </a:r>
            <a:r>
              <a:rPr lang="en-US" altLang="en-US" sz="800" dirty="0" err="1">
                <a:solidFill>
                  <a:srgbClr val="808080"/>
                </a:solidFill>
                <a:latin typeface="Arial Unicode MS"/>
              </a:rPr>
              <a:t>mySQL</a:t>
            </a:r>
            <a:r>
              <a:rPr lang="en-US" altLang="en-US" sz="800" dirty="0">
                <a:solidFill>
                  <a:srgbClr val="808080"/>
                </a:solidFill>
                <a:latin typeface="Arial Unicode MS"/>
              </a:rPr>
              <a:t> database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cnx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mysql.connector.connect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user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'root'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password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PassWord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host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'127.0.0.1'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database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‘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cpiproject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sql_code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'SELECT * FROM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CPI_Quarterly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df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pd.read_sql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sql_code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con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cnx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Rename the 'Data Series' to 'items' and remove empty spaces from the values in the column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df.rename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 Series'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Trim the trailing spaces from the column headers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df.columns.str.strip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containing the difference in CPI value for '2023 2Q' and '2019 1Q'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].round(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Extract the main categories for items and their corresponding rows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 &amp; 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'Housing &amp; Utilities'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'Communication'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 &amp; Culture'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'Education'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'Miscellaneous Goods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with values 'Main' or 'Sub' dependent on the values in the 'items' columns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lambda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'Sub'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Extract the subset of the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containing only the values for the main categories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df_main_latest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reset_index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price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df_main_latest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Initialize an empty list to store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Enter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a numeric value between 0 to 100 for each of the CPI components 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'based on the relative weight which you spend on the respective 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Get 10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(items)):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f'Value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: 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&lt;=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user_inputs.append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"Invalid input! Please enter a numeric value between 0 and 100."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exit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Calculate the sum of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total_sum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Refactor the values to ensure the total sum is 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[(num /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total_sum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Print the refactored values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s*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}\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CPI Weightage refactored to 100%: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zip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s*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ValueError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"Invalid input! Please enter an integer."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"An error occurred:"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/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(price 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CPI_2023 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113.6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([CPI_2023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Sorting the values in ascending order for better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visualisation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np.argsort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(items)[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figure and subplots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width_ratios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color and plot the pie chart with custom layout, text attribute, percentage labels and positioning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colors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'#BAB0AC'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'#9D755D'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'#FF9DA6'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'#B279A2'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'#EECA3B'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'#54A24B'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'#72B7B2'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'#E45756'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'#F58518'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'#4C78A8'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sector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__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].pie(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autopct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"%1.1f%%"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pctdistance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textprops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'large'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startangle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colors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wedgeprops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labels with custom positioning, connecting lines and text borders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boxstyle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square,pad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=0.3'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arrowstyle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'-'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bbox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zorder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Use the for loop to define the positioning for each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enumerate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(sector):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angle = (s.theta2 - s.theta1)/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2.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s.theta1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y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np.cos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{-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f'angle,angleA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=0,angleB=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].update({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].annotate(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xytext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1.2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1.3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**kw)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'Your CPI Component 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Plot the bar chart in matplotlib with custom elements and add the chart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'General Household'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'You'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].bar(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'Consumer Price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lightgray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tab:blue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tick_params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which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bottom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set_yticks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([])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'bottom'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set_ylim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Benchmark Comparison'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value labels for the bar chart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text_obj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].text(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text_obj.set_weight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a function to change the text description for the percentage difference of the CPI comparison based on the value of the computed user CPI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comparison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abs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((a - b) / b) 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 &gt; b: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greater than the general household benchmark by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%'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 &gt; a: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less than the general household benchmark by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%'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the same as the general household benchmark'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 = comparison(CPI_user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CPI_2023)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figure text box to include the text information into the chart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result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0.6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0.8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plt.figtext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in_layout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bbox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'white'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edgecolor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boxstyle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'square'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horizontal space padding between the two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plt.subplots_adjust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top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0.9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plt.subplots_adjust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wspace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Plot the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80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07E5AA-C4EA-7881-6017-08049B839D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13" y="-10911176"/>
            <a:ext cx="11733404" cy="17943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matplotlib.pyplot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The following code is used to connect to the database in a local SQL host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>
                <a:solidFill>
                  <a:srgbClr val="808080"/>
                </a:solidFill>
                <a:latin typeface="Arial Unicode MS"/>
              </a:rPr>
              <a:t># Connect to the </a:t>
            </a:r>
            <a:r>
              <a:rPr lang="en-US" altLang="en-US" sz="800" dirty="0" err="1">
                <a:solidFill>
                  <a:srgbClr val="808080"/>
                </a:solidFill>
                <a:latin typeface="Arial Unicode MS"/>
              </a:rPr>
              <a:t>mySQL</a:t>
            </a:r>
            <a:r>
              <a:rPr lang="en-US" altLang="en-US" sz="800" dirty="0">
                <a:solidFill>
                  <a:srgbClr val="808080"/>
                </a:solidFill>
                <a:latin typeface="Arial Unicode MS"/>
              </a:rPr>
              <a:t> database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cnx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mysql.connector.connect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user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'root'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password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PassWord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host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'127.0.0.1'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database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‘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cpiproject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sql_code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'SELECT * FROM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CPI_Quarterly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df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pd.read_sql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sql_code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con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cnx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Rename the 'Data Series' to 'items' and remove empty spaces from the values in the column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df.rename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 Series'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Trim the trailing spaces from the column headers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df.columns.str.strip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containing the difference in CPI value for '2023 2Q' and '2019 1Q'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].round(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Extract the main categories for items and their corresponding rows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 &amp; 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'Housing &amp; Utilities'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'Communication'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 &amp; Culture'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'Education'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'Miscellaneous Goods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with values 'Main' or 'Sub' dependent on the values in the 'items' columns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lambda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'Sub'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Extract the subset of the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containing only the values for the main categories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df_main_latest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reset_index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price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df_main_latest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Initialize an empty list to store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Enter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a numeric value between 0 to 100 for each of the CPI components 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'based on the relative weight which you spend on the respective 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Get 10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(items)):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f'Value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: 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&lt;=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user_inputs.append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"Invalid input! Please enter a numeric value between 0 and 100."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exit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Calculate the sum of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total_sum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Refactor the values to ensure the total sum is 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[(num /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total_sum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Print the refactored values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s*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}\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CPI Weightage refactored to 100%: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zip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s*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ValueError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"Invalid input! Please enter an integer."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"An error occurred:"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/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(price 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CPI_2023 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113.6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([CPI_2023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Sorting the values in ascending order for better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visualisation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np.argsort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(items)[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figure and subplots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width_ratios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color and plot the pie chart with custom layout, text attribute, percentage labels and positioning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colors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'#BAB0AC'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'#9D755D'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'#FF9DA6'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'#B279A2'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'#EECA3B'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'#54A24B'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'#72B7B2'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'#E45756'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'#F58518'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'#4C78A8'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sector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__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].pie(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autopct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"%1.1f%%"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pctdistance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textprops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'large'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startangle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colors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wedgeprops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labels with custom positioning, connecting lines and text borders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boxstyle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square,pad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=0.3'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arrowstyle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'-'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bbox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zorder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Use the for loop to define the positioning for each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enumerate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(sector):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angle = (s.theta2 - s.theta1)/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2.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s.theta1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y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np.cos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{-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f'angle,angleA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=0,angleB=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].update({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].annotate(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xytext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1.2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1.3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**kw)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'Your CPI Component 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Plot the bar chart in matplotlib with custom elements and add the chart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'General Household'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'You'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].bar(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'Consumer Price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lightgray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tab:blue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tick_params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which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bottom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set_yticks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([])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'bottom'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set_ylim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Benchmark Comparison'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value labels for the bar chart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text_obj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].text(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text_obj.set_weight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a function to change the text description for the percentage difference of the CPI comparison based on the value of the computed user CPI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comparison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abs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((a - b) / b) 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 &gt; b: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greater than the general household benchmark by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%'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 &gt; a: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less than the general household benchmark by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%'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the same as the general household benchmark'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 = comparison(CPI_user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CPI_2023)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figure text box to include the text information into the chart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result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0.6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0.8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plt.figtext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in_layout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bbox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'white'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edgecolor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boxstyle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'square'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horizontal space padding between the two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plt.subplots_adjust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top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0.9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plt.subplots_adjust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wspace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Plot the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172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4A4A60-94FD-C9AC-69CB-D1CDD7DDC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SAMPLE Python OUTPUT Based on USER inputs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5FEC96-040C-4517-350C-4B77B13F4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728" y="1616075"/>
            <a:ext cx="8212831" cy="4632325"/>
          </a:xfrm>
        </p:spPr>
      </p:pic>
    </p:spTree>
    <p:extLst>
      <p:ext uri="{BB962C8B-B14F-4D97-AF65-F5344CB8AC3E}">
        <p14:creationId xmlns:p14="http://schemas.microsoft.com/office/powerpoint/2010/main" val="165767833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F040F-BFD7-761D-A764-C466E460C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Project Objective – CPI (CONSUMER PRICE INDEX)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6F143EA8-625B-8479-86B9-6299894868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1026050"/>
              </p:ext>
            </p:extLst>
          </p:nvPr>
        </p:nvGraphicFramePr>
        <p:xfrm>
          <a:off x="331304" y="1616765"/>
          <a:ext cx="11542644" cy="4631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6954379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D215-25E9-4368-DAEB-2B9611C1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END user input for custom insights and analysis</a:t>
            </a:r>
          </a:p>
        </p:txBody>
      </p:sp>
      <p:pic>
        <p:nvPicPr>
          <p:cNvPr id="5" name="Content Placeholder 4" descr="A diagram of a pie chart&#10;&#10;Description automatically generated">
            <a:extLst>
              <a:ext uri="{FF2B5EF4-FFF2-40B4-BE49-F238E27FC236}">
                <a16:creationId xmlns:a16="http://schemas.microsoft.com/office/drawing/2014/main" id="{5FB0FAE1-1576-BAA0-76AD-BED3767C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346"/>
          <a:stretch/>
        </p:blipFill>
        <p:spPr>
          <a:xfrm>
            <a:off x="3575314" y="1616075"/>
            <a:ext cx="8408031" cy="463232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93D3E6-EDE7-4EDD-9CC8-2C776E167E28}"/>
              </a:ext>
            </a:extLst>
          </p:cNvPr>
          <p:cNvSpPr txBox="1">
            <a:spLocks/>
          </p:cNvSpPr>
          <p:nvPr/>
        </p:nvSpPr>
        <p:spPr>
          <a:xfrm>
            <a:off x="331304" y="1692097"/>
            <a:ext cx="2724879" cy="4631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Python program to extract the data from SQL database and allow user custom input for spending pattern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Final spending weightage will be calculated and a comparison made to the benchmark CPI as at 2023-Q2</a:t>
            </a: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001688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C12E56-C6C1-1F9A-D678-14A9193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Thank you!!!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Winking face outline with solid fill">
            <a:extLst>
              <a:ext uri="{FF2B5EF4-FFF2-40B4-BE49-F238E27FC236}">
                <a16:creationId xmlns:a16="http://schemas.microsoft.com/office/drawing/2014/main" id="{02D1C8B6-D2BE-7C1C-7C3C-E287E8FD3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8461" y="2571161"/>
            <a:ext cx="1723640" cy="172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78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463BF3-9E88-B5EA-DF46-9052186A0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590" y="2934834"/>
            <a:ext cx="3770819" cy="988332"/>
          </a:xfrm>
        </p:spPr>
        <p:txBody>
          <a:bodyPr>
            <a:normAutofit fontScale="90000"/>
          </a:bodyPr>
          <a:lstStyle/>
          <a:p>
            <a:r>
              <a:rPr lang="en-SG" sz="60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135078717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C282F-FC9A-024C-6B10-962FCDA6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812621"/>
            <a:ext cx="11542644" cy="1550091"/>
          </a:xfrm>
        </p:spPr>
        <p:txBody>
          <a:bodyPr>
            <a:normAutofit/>
          </a:bodyPr>
          <a:lstStyle/>
          <a:p>
            <a:r>
              <a:rPr lang="en-SG" sz="3600" dirty="0">
                <a:solidFill>
                  <a:schemeClr val="bg1"/>
                </a:solidFill>
                <a:latin typeface="Arial Black" panose="020B0A04020102020204" pitchFamily="34" charset="0"/>
              </a:rPr>
              <a:t>SAMPLE PYTHON CODE FOR CPI weights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682FD-035D-959E-CE1B-0DD4E9DD1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4" y="1945402"/>
            <a:ext cx="11542644" cy="3640212"/>
          </a:xfrm>
        </p:spPr>
        <p:txBody>
          <a:bodyPr>
            <a:normAutofit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Using Python libraries – </a:t>
            </a:r>
            <a:r>
              <a:rPr lang="en-SG" sz="1800" dirty="0" err="1">
                <a:solidFill>
                  <a:schemeClr val="bg1"/>
                </a:solidFill>
              </a:rPr>
              <a:t>Numpy</a:t>
            </a:r>
            <a:r>
              <a:rPr lang="en-SG" sz="1800" dirty="0">
                <a:solidFill>
                  <a:schemeClr val="bg1"/>
                </a:solidFill>
              </a:rPr>
              <a:t>, Pandas &amp; Matplotlib</a:t>
            </a:r>
          </a:p>
          <a:p>
            <a:r>
              <a:rPr lang="en-SG" sz="1800" dirty="0">
                <a:solidFill>
                  <a:schemeClr val="bg1"/>
                </a:solidFill>
              </a:rPr>
              <a:t>Raw data is loaded into a pandas </a:t>
            </a:r>
            <a:r>
              <a:rPr lang="en-SG" sz="1800" dirty="0" err="1">
                <a:solidFill>
                  <a:schemeClr val="bg1"/>
                </a:solidFill>
              </a:rPr>
              <a:t>DataFrame</a:t>
            </a:r>
            <a:endParaRPr lang="en-SG" sz="1800" dirty="0">
              <a:solidFill>
                <a:schemeClr val="bg1"/>
              </a:solidFill>
            </a:endParaRPr>
          </a:p>
          <a:p>
            <a:r>
              <a:rPr lang="en-SG" sz="1800" dirty="0">
                <a:solidFill>
                  <a:schemeClr val="bg1"/>
                </a:solidFill>
              </a:rPr>
              <a:t>Custom new column for ‘Group’ is added using lambda function</a:t>
            </a:r>
          </a:p>
          <a:p>
            <a:r>
              <a:rPr lang="en-SG" sz="1800" dirty="0">
                <a:solidFill>
                  <a:schemeClr val="bg1"/>
                </a:solidFill>
              </a:rPr>
              <a:t>Pie chart is plotted using Matplotlib</a:t>
            </a:r>
          </a:p>
          <a:p>
            <a:r>
              <a:rPr lang="en-SG" sz="1800" dirty="0">
                <a:solidFill>
                  <a:schemeClr val="bg1"/>
                </a:solidFill>
              </a:rPr>
              <a:t>Custom labelling using circular sine and cosine positioning algorithm to define relative positionings</a:t>
            </a:r>
          </a:p>
          <a:p>
            <a:endParaRPr lang="en-SG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646999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196046B8-7444-3ED1-6F8D-968FBE4677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13" y="190500"/>
            <a:ext cx="11740793" cy="60016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matplotlib.pyplot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Read the excel file into the pandas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path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'assets/cpi-weights-2019-based.xlsx'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pd.read_excel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skiprows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usecols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names=[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with values 'Main' or 'Sub' dependent on the values in the 'items' columns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lambda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 &amp; 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'Housing &amp; Utilities'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'Communication'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 &amp; Culture'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'Education'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'Miscellaneous Goods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'Sub'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Reindex and sort by the 'weights' column in descending order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df_main.sort_values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ascending=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reset_index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Plotting the Pie Chart in matplotlib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Matplotlib is chosen over the other chart libraries because of its flexibility in using custom text labeling and annotations for the pie chart without the need for extremely complex coding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figure and subplot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color and plot the pie chart with custom layout, text attribute, percentage labels and positioning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colors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'#BAB0AC'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'#9D755D'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'#FF9DA6'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'#B279A2'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'#EECA3B'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'#54A24B'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'#72B7B2'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'#E45756'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'#F58518'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'#4C78A8'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sector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__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ax.pie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autopct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"%1.0f%%"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pctdistance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'large'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startangle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colors = colors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wedgeprops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(width=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labels with custom positioning, connecting lines and text borders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boxstyle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square,pad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=0.3'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fc=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arrowstyle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'-'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zorder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Use the for loop to define the positioning for each element with slight adjustment for the vertical value of the first item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enumerate(sector):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angle = (s.theta2 - s.theta1)/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2.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s.theta1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y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np.cos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{-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}[int(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f'angle,angleA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=0,angleB=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].update({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&gt;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ax.annotate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xytext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1.35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1.2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ha=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**kw)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ax.annotate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xytext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1.35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1.3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ha=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**kw)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chart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Component 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pad=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32534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C282F-FC9A-024C-6B10-962FCDA6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812621"/>
            <a:ext cx="11542644" cy="1550091"/>
          </a:xfrm>
        </p:spPr>
        <p:txBody>
          <a:bodyPr>
            <a:normAutofit/>
          </a:bodyPr>
          <a:lstStyle/>
          <a:p>
            <a:r>
              <a:rPr lang="en-SG" sz="3600" dirty="0">
                <a:solidFill>
                  <a:schemeClr val="bg1"/>
                </a:solidFill>
                <a:latin typeface="Arial Black" panose="020B0A04020102020204" pitchFamily="34" charset="0"/>
              </a:rPr>
              <a:t>SAMPLE PYTHON CODE FOR QUARTERLY CPI AND TREND 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682FD-035D-959E-CE1B-0DD4E9DD1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4" y="2405167"/>
            <a:ext cx="11542644" cy="3640212"/>
          </a:xfrm>
        </p:spPr>
        <p:txBody>
          <a:bodyPr>
            <a:normAutofit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Using Python libraries – </a:t>
            </a:r>
            <a:r>
              <a:rPr lang="en-SG" sz="1800" dirty="0" err="1">
                <a:solidFill>
                  <a:schemeClr val="bg1"/>
                </a:solidFill>
              </a:rPr>
              <a:t>Numpy</a:t>
            </a:r>
            <a:r>
              <a:rPr lang="en-SG" sz="1800" dirty="0">
                <a:solidFill>
                  <a:schemeClr val="bg1"/>
                </a:solidFill>
              </a:rPr>
              <a:t>, Pandas &amp; </a:t>
            </a:r>
            <a:r>
              <a:rPr lang="en-SG" sz="1800" dirty="0" err="1">
                <a:solidFill>
                  <a:schemeClr val="bg1"/>
                </a:solidFill>
              </a:rPr>
              <a:t>Plotly</a:t>
            </a:r>
            <a:endParaRPr lang="en-SG" sz="1800" dirty="0">
              <a:solidFill>
                <a:schemeClr val="bg1"/>
              </a:solidFill>
            </a:endParaRPr>
          </a:p>
          <a:p>
            <a:r>
              <a:rPr lang="en-SG" sz="1800" dirty="0">
                <a:solidFill>
                  <a:schemeClr val="bg1"/>
                </a:solidFill>
              </a:rPr>
              <a:t>Raw data is loaded into a pandas </a:t>
            </a:r>
            <a:r>
              <a:rPr lang="en-SG" sz="1800" dirty="0" err="1">
                <a:solidFill>
                  <a:schemeClr val="bg1"/>
                </a:solidFill>
              </a:rPr>
              <a:t>DataFrame</a:t>
            </a:r>
            <a:endParaRPr lang="en-SG" sz="1800" dirty="0">
              <a:solidFill>
                <a:schemeClr val="bg1"/>
              </a:solidFill>
            </a:endParaRPr>
          </a:p>
          <a:p>
            <a:r>
              <a:rPr lang="en-SG" sz="1800" dirty="0">
                <a:solidFill>
                  <a:schemeClr val="bg1"/>
                </a:solidFill>
              </a:rPr>
              <a:t>The wide data table is converted to a tall format using Pandas with custom new column added using lambda function</a:t>
            </a:r>
          </a:p>
          <a:p>
            <a:r>
              <a:rPr lang="en-SG" sz="1800" dirty="0">
                <a:solidFill>
                  <a:schemeClr val="bg1"/>
                </a:solidFill>
              </a:rPr>
              <a:t>Regression line for CPI trend is computed using </a:t>
            </a:r>
            <a:r>
              <a:rPr lang="en-SG" sz="1800" dirty="0" err="1">
                <a:solidFill>
                  <a:schemeClr val="bg1"/>
                </a:solidFill>
              </a:rPr>
              <a:t>Numpy</a:t>
            </a:r>
            <a:endParaRPr lang="en-SG" sz="1800" dirty="0">
              <a:solidFill>
                <a:schemeClr val="bg1"/>
              </a:solidFill>
            </a:endParaRPr>
          </a:p>
          <a:p>
            <a:r>
              <a:rPr lang="en-SG" sz="1800" dirty="0">
                <a:solidFill>
                  <a:schemeClr val="bg1"/>
                </a:solidFill>
              </a:rPr>
              <a:t>Line chart and calculated trend line is plotted with </a:t>
            </a:r>
            <a:r>
              <a:rPr lang="en-SG" sz="1800" dirty="0" err="1">
                <a:solidFill>
                  <a:schemeClr val="bg1"/>
                </a:solidFill>
              </a:rPr>
              <a:t>Plotly</a:t>
            </a:r>
            <a:r>
              <a:rPr lang="en-SG" sz="1800" dirty="0">
                <a:solidFill>
                  <a:schemeClr val="bg1"/>
                </a:solidFill>
              </a:rPr>
              <a:t> Express</a:t>
            </a:r>
          </a:p>
          <a:p>
            <a:r>
              <a:rPr lang="en-SG" sz="1800" dirty="0">
                <a:solidFill>
                  <a:schemeClr val="bg1"/>
                </a:solidFill>
              </a:rPr>
              <a:t>Custom elements and interactivity of the chart is enhanced using both layout and traces layer updates</a:t>
            </a:r>
          </a:p>
          <a:p>
            <a:endParaRPr lang="en-SG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095694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6989C03-56BE-EF32-8981-6F5CF97E2C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33" y="190244"/>
            <a:ext cx="11721110" cy="1449627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plotly.express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Read the csv file into the pandas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path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'assets/CPI_Quarterly.csv'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pd.read_csv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sep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','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skiprows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Take the data range from 2019 1Q to 2023 2Q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df_filtered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df.loc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 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Use the melt() function to convert the filtered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df_filtered.melt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var_name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value_name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Modify the 'Quarter' column to the format YYYY-QQ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lambda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x: x[: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+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'-Q'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x[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Sort the 'Quarter' column in ascending order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df_melted.sort_index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ascending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&gt;=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'2020-Q2'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Calculate the equation for the trend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coefficients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np.polyfit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slope = coefficients[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intercept = coefficients[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linear_equation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slope * x + intercept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values for the Trend Line for use with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linear_equation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line chart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Express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px.line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markers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Customise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the color and size of the line and markers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fig.update_traces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marker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'#4C78A8'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layout layer with the custom settings for chart title,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plot background and legend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fig.update_layout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'text'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 Trend (2019 to 2023)'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Set the title's x-position to the center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'font'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'family'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'color'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family=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title=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title_standoff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space padding for the x-axis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title_font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linewidth=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range=[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115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zeroline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family=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plot_bgcolor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showlegend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CPI Trend Line plotted on the same primary axis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fig.add_scatter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y=y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mode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'lines'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'gray'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width=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dash=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'dash'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name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hovertemplate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'&lt;b&gt;CPI Trend Line&lt;/b&gt;'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 for the trend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y-coordinate of the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Trend Line'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showarrow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'bottom'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'gray'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 color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fig.add_annotation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hover tooltip display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update_traces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fig.update_traces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hovertemplate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'&lt;b&gt;Period:&lt;/b&gt; %{x}&lt;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        '&lt;b&gt;CPI Index:&lt;/b&gt; %{y}&lt;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font_size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font_family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Show the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028185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6989C03-56BE-EF32-8981-6F5CF97E2C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33" y="-5222516"/>
            <a:ext cx="11721110" cy="1449627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plotly.express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Read the csv file into the pandas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path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'assets/CPI_Quarterly.csv'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pd.read_csv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sep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','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skiprows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Take the data range from 2019 1Q to 2023 2Q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df_filtered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df.loc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 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Use the melt() function to convert the filtered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df_filtered.melt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var_name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value_name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Modify the 'Quarter' column to the format YYYY-QQ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lambda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x: x[: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+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'-Q'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x[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Sort the 'Quarter' column in ascending order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df_melted.sort_index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ascending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&gt;=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'2020-Q2'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Calculate the equation for the trend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coefficients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np.polyfit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slope = coefficients[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intercept = coefficients[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linear_equation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slope * x + intercept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values for the Trend Line for use with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linear_equation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line chart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Express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px.line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markers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Customise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the color and size of the line and markers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fig.update_traces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marker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'#4C78A8'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layout layer with the custom settings for chart title,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plot background and legend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fig.update_layout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'text'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 Trend (2019 to 2023)'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Set the title's x-position to the center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'font'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'family'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'color'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family=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title=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title_standoff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space padding for the x-axis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title_font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linewidth=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range=[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115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zeroline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family=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plot_bgcolor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showlegend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CPI Trend Line plotted on the same primary axis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fig.add_scatter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y=y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mode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'lines'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'gray'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width=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dash=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'dash'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name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hovertemplate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'&lt;b&gt;CPI Trend Line&lt;/b&gt;'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 for the trend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y-coordinate of the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Trend Line'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showarrow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'bottom'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'gray'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 color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fig.add_annotation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hover tooltip display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update_traces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fig.update_traces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hovertemplate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'&lt;b&gt;Period:&lt;/b&gt; %{x}&lt;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        '&lt;b&gt;CPI Index:&lt;/b&gt; %{y}&lt;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font_size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font_family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Show the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512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6989C03-56BE-EF32-8981-6F5CF97E2C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33" y="-7922757"/>
            <a:ext cx="11721110" cy="1449627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plotly.express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Read the csv file into the pandas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path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'assets/CPI_Quarterly.csv'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pd.read_csv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sep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','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skiprows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Take the data range from 2019 1Q to 2023 2Q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df_filtered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df.loc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 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Use the melt() function to convert the filtered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df_filtered.melt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var_name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value_name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Modify the 'Quarter' column to the format YYYY-QQ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lambda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x: x[: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+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'-Q'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x[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Sort the 'Quarter' column in ascending order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df_melted.sort_index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ascending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&gt;=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'2020-Q2'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Calculate the equation for the trend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coefficients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np.polyfit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slope = coefficients[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intercept = coefficients[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linear_equation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slope * x + intercept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values for the Trend Line for use with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linear_equation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line chart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Express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px.line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markers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Customise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the color and size of the line and markers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fig.update_traces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marker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'#4C78A8'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layout layer with the custom settings for chart title,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plot background and legend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fig.update_layout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'text'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 Trend (2019 to 2023)'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Set the title's x-position to the center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'font'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'family'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'color'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family=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title=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title_standoff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space padding for the x-axis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title_font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linewidth=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range=[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115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zeroline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family=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plot_bgcolor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showlegend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CPI Trend Line plotted on the same primary axis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fig.add_scatter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y=y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mode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'lines'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'gray'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width=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dash=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'dash'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name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hovertemplate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'&lt;b&gt;CPI Trend Line&lt;/b&gt;'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 for the trend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y-coordinate of the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Trend Line'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showarrow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'bottom'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'gray'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 color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fig.add_annotation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hover tooltip display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update_traces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fig.update_traces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hovertemplate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'&lt;b&gt;Period:&lt;/b&gt; %{x}&lt;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        '&lt;b&gt;CPI Index:&lt;/b&gt; %{y}&lt;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font_size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font_family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Show the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61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B998-1A32-8D12-9AE8-C99B8C43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Dataset 1 – CPI Weightage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7BC16D-A43E-0C77-77C9-B3B1F4655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8421" y="1616075"/>
            <a:ext cx="2789446" cy="4632325"/>
          </a:xfrm>
        </p:spPr>
      </p:pic>
    </p:spTree>
    <p:extLst>
      <p:ext uri="{BB962C8B-B14F-4D97-AF65-F5344CB8AC3E}">
        <p14:creationId xmlns:p14="http://schemas.microsoft.com/office/powerpoint/2010/main" val="88714768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BAD86F4-AA19-6F51-2A72-A44753146B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7363876"/>
              </p:ext>
            </p:extLst>
          </p:nvPr>
        </p:nvGraphicFramePr>
        <p:xfrm>
          <a:off x="324644" y="941016"/>
          <a:ext cx="11542712" cy="555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169">
                  <a:extLst>
                    <a:ext uri="{9D8B030D-6E8A-4147-A177-3AD203B41FA5}">
                      <a16:colId xmlns:a16="http://schemas.microsoft.com/office/drawing/2014/main" val="3571731392"/>
                    </a:ext>
                  </a:extLst>
                </a:gridCol>
                <a:gridCol w="2428289">
                  <a:extLst>
                    <a:ext uri="{9D8B030D-6E8A-4147-A177-3AD203B41FA5}">
                      <a16:colId xmlns:a16="http://schemas.microsoft.com/office/drawing/2014/main" val="4110310180"/>
                    </a:ext>
                  </a:extLst>
                </a:gridCol>
                <a:gridCol w="2141783">
                  <a:extLst>
                    <a:ext uri="{9D8B030D-6E8A-4147-A177-3AD203B41FA5}">
                      <a16:colId xmlns:a16="http://schemas.microsoft.com/office/drawing/2014/main" val="3102388244"/>
                    </a:ext>
                  </a:extLst>
                </a:gridCol>
                <a:gridCol w="4521471">
                  <a:extLst>
                    <a:ext uri="{9D8B030D-6E8A-4147-A177-3AD203B41FA5}">
                      <a16:colId xmlns:a16="http://schemas.microsoft.com/office/drawing/2014/main" val="1254031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651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Weighting Pattern for 2019-based Consumer Price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https://www.singstat.gov.sg/-/media/files/publications/economy/excel/cpi-weights-2019-based.ashx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Contains the weightage for the 10 CPI main components which are further broken down into sub groups and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Using python pandas and matplotlib, the 10 main components are extracted from the dataset and used to plot the weightage in a pie chart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dataset is also loaded into a SQL database and a query is made using python to load the data into a custom program to provide custom insights over individual spending patterns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SG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75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Consumer Price Index (CPI), 2019 As Base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https://beta.data.gov.sg/datasets/781/view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Contains the quarterly CPI data using 2019 as the base reference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Using pandas and </a:t>
                      </a:r>
                      <a:r>
                        <a:rPr lang="en-SG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plotly</a:t>
                      </a: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library, an interactive trend line is used to show the CPI changes from 2019 to 2023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 interactive histogram is also created using </a:t>
                      </a:r>
                      <a:r>
                        <a:rPr lang="en-SG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plotly</a:t>
                      </a: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to show the distribution of the price changes with the help of a distribution plot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SG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SG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7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Retail Prices Of Selected Consumer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https://beta.data.gov.sg/datasets/764/view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Lists down the selected consumer products and services that are used as inputs for the CPI computation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Using pandas and </a:t>
                      </a:r>
                      <a:r>
                        <a:rPr lang="en-SG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plotly</a:t>
                      </a: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an interactive bar chart is used to display the changes in prices of items ranked from top to bottom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Using pandas, the dataset is merged with the ‘ Weighting Pattern’ dataset and shown as an interactive scatterplot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SG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547599"/>
                  </a:ext>
                </a:extLst>
              </a:tr>
            </a:tbl>
          </a:graphicData>
        </a:graphic>
      </p:graphicFrame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BE82311A-D9D2-5CCE-0F24-3FB35B22D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013" y="1603535"/>
            <a:ext cx="360000" cy="360000"/>
          </a:xfrm>
          <a:prstGeom prst="rect">
            <a:avLst/>
          </a:prstGeom>
        </p:spPr>
      </p:pic>
      <p:pic>
        <p:nvPicPr>
          <p:cNvPr id="5" name="Graphic 4" descr="Badge with solid fill">
            <a:extLst>
              <a:ext uri="{FF2B5EF4-FFF2-40B4-BE49-F238E27FC236}">
                <a16:creationId xmlns:a16="http://schemas.microsoft.com/office/drawing/2014/main" id="{B6A29866-FE3A-90A8-B5B2-AAEE82850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013" y="3297056"/>
            <a:ext cx="360000" cy="360000"/>
          </a:xfrm>
          <a:prstGeom prst="rect">
            <a:avLst/>
          </a:prstGeom>
        </p:spPr>
      </p:pic>
      <p:pic>
        <p:nvPicPr>
          <p:cNvPr id="8" name="Graphic 7" descr="Badge 3 with solid fill">
            <a:extLst>
              <a:ext uri="{FF2B5EF4-FFF2-40B4-BE49-F238E27FC236}">
                <a16:creationId xmlns:a16="http://schemas.microsoft.com/office/drawing/2014/main" id="{6819A111-85DE-9234-F981-9D7561132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013" y="509901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57361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BF89-745B-4BA3-64D9-7FB2CA6B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Dataset 2 – CPI Index by Quarter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4BE15A-15CC-2675-CA9A-F25A71423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057" y="1616075"/>
            <a:ext cx="11268174" cy="4632325"/>
          </a:xfrm>
        </p:spPr>
      </p:pic>
    </p:spTree>
    <p:extLst>
      <p:ext uri="{BB962C8B-B14F-4D97-AF65-F5344CB8AC3E}">
        <p14:creationId xmlns:p14="http://schemas.microsoft.com/office/powerpoint/2010/main" val="2272982140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8F7B-DF25-AEC1-B9BD-B81B25C1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Dataset 3 – Average Retail prices, annual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BFD391-EDDE-3B8F-72A6-C68F3C229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4308" y="1616075"/>
            <a:ext cx="4057671" cy="4632325"/>
          </a:xfrm>
        </p:spPr>
      </p:pic>
    </p:spTree>
    <p:extLst>
      <p:ext uri="{BB962C8B-B14F-4D97-AF65-F5344CB8AC3E}">
        <p14:creationId xmlns:p14="http://schemas.microsoft.com/office/powerpoint/2010/main" val="2137746929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A32F70-916F-F330-5899-4C7143C6F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INTERACTIVE CHARTS USING PLOTLY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07DE139-8C37-EDDC-5CF5-B42BACDAD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5544" y="2391673"/>
            <a:ext cx="8286066" cy="418812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597DD-E944-E829-64AE-96D3AB78A4D9}"/>
              </a:ext>
            </a:extLst>
          </p:cNvPr>
          <p:cNvSpPr txBox="1"/>
          <p:nvPr/>
        </p:nvSpPr>
        <p:spPr>
          <a:xfrm>
            <a:off x="3633053" y="3625991"/>
            <a:ext cx="171322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Hover over Tooltips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87288-5820-56AE-D93A-64C41DC671EE}"/>
              </a:ext>
            </a:extLst>
          </p:cNvPr>
          <p:cNvSpPr txBox="1"/>
          <p:nvPr/>
        </p:nvSpPr>
        <p:spPr>
          <a:xfrm>
            <a:off x="5241344" y="2214993"/>
            <a:ext cx="2201244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Free form drag and zoom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EF6E1-D3C4-2B92-0DDB-55A75E5C59E2}"/>
              </a:ext>
            </a:extLst>
          </p:cNvPr>
          <p:cNvSpPr txBox="1"/>
          <p:nvPr/>
        </p:nvSpPr>
        <p:spPr>
          <a:xfrm>
            <a:off x="9338783" y="2398683"/>
            <a:ext cx="1487480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Legend with category filter function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A1C9BE-B902-1685-2561-5AD3B1AF97C5}"/>
              </a:ext>
            </a:extLst>
          </p:cNvPr>
          <p:cNvCxnSpPr>
            <a:cxnSpLocks/>
          </p:cNvCxnSpPr>
          <p:nvPr/>
        </p:nvCxnSpPr>
        <p:spPr>
          <a:xfrm>
            <a:off x="4565863" y="4006946"/>
            <a:ext cx="294572" cy="3697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E8AC94-0A93-995D-3B5E-8BB1030E2DAD}"/>
              </a:ext>
            </a:extLst>
          </p:cNvPr>
          <p:cNvCxnSpPr>
            <a:cxnSpLocks/>
          </p:cNvCxnSpPr>
          <p:nvPr/>
        </p:nvCxnSpPr>
        <p:spPr>
          <a:xfrm flipH="1">
            <a:off x="8792537" y="2712131"/>
            <a:ext cx="471520" cy="558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BA4678-C21F-EEBC-9249-32A2776D9B78}"/>
              </a:ext>
            </a:extLst>
          </p:cNvPr>
          <p:cNvSpPr txBox="1">
            <a:spLocks/>
          </p:cNvSpPr>
          <p:nvPr/>
        </p:nvSpPr>
        <p:spPr>
          <a:xfrm>
            <a:off x="331304" y="1198193"/>
            <a:ext cx="11542644" cy="506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https://wizely08.github.io/cpi/</a:t>
            </a:r>
          </a:p>
        </p:txBody>
      </p:sp>
    </p:spTree>
    <p:extLst>
      <p:ext uri="{BB962C8B-B14F-4D97-AF65-F5344CB8AC3E}">
        <p14:creationId xmlns:p14="http://schemas.microsoft.com/office/powerpoint/2010/main" val="31428846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ne luminous opened box among closed white square boxes">
            <a:extLst>
              <a:ext uri="{FF2B5EF4-FFF2-40B4-BE49-F238E27FC236}">
                <a16:creationId xmlns:a16="http://schemas.microsoft.com/office/drawing/2014/main" id="{373C7A84-62D5-3DB3-E3D8-3366DDD04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91" b="33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9FC1E-579E-7B43-292D-0EBD810E5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812" y="5525826"/>
            <a:ext cx="5324670" cy="111512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221E9C5-CFA4-0BBD-6CA4-72B2D0C9413B}"/>
              </a:ext>
            </a:extLst>
          </p:cNvPr>
          <p:cNvSpPr/>
          <p:nvPr/>
        </p:nvSpPr>
        <p:spPr>
          <a:xfrm>
            <a:off x="10746002" y="5540703"/>
            <a:ext cx="957943" cy="901454"/>
          </a:xfrm>
          <a:prstGeom prst="rightArrow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517136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ie chart&#10;&#10;Description automatically generated">
            <a:extLst>
              <a:ext uri="{FF2B5EF4-FFF2-40B4-BE49-F238E27FC236}">
                <a16:creationId xmlns:a16="http://schemas.microsoft.com/office/drawing/2014/main" id="{02C4099E-CFA6-DB89-4099-76D8E40F5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934" t="3885" r="13826" b="8168"/>
          <a:stretch/>
        </p:blipFill>
        <p:spPr>
          <a:xfrm>
            <a:off x="405036" y="0"/>
            <a:ext cx="11396247" cy="685538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FCEC86-765A-CC68-8AFB-2D82EC98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031" y="3021911"/>
            <a:ext cx="2387260" cy="1427352"/>
          </a:xfrm>
        </p:spPr>
        <p:txBody>
          <a:bodyPr>
            <a:normAutofit/>
          </a:bodyPr>
          <a:lstStyle/>
          <a:p>
            <a:pPr algn="ctr"/>
            <a:r>
              <a:rPr lang="en-SG" sz="2400" dirty="0">
                <a:latin typeface="Arial Black" panose="020B0A04020102020204" pitchFamily="34" charset="0"/>
              </a:rPr>
              <a:t>CPI Component </a:t>
            </a:r>
            <a:r>
              <a:rPr lang="en-SG" sz="2400" dirty="0" err="1">
                <a:latin typeface="Arial Black" panose="020B0A04020102020204" pitchFamily="34" charset="0"/>
              </a:rPr>
              <a:t>WeightS</a:t>
            </a:r>
            <a:endParaRPr lang="en-SG" sz="2400" dirty="0">
              <a:latin typeface="Arial Black" panose="020B0A040201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EFB3A3-9FB3-22CD-0910-5142E82A7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23" y="1739367"/>
            <a:ext cx="388992" cy="53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63E0D2-4F2F-7A13-C999-64D5A595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791" y="4851677"/>
            <a:ext cx="388992" cy="53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9E04EC-7961-5C33-31B5-E6DE2EFB4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167" y="5664371"/>
            <a:ext cx="388992" cy="53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6CB184-C7D3-5D75-733E-3A9939FFE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4234" y="1400398"/>
            <a:ext cx="360000" cy="360000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368ABD0-64A1-8DA0-CF0E-5A61E8262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954" y="520558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BD1C4-1301-24A8-B091-6CC2D666DA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3090" y="6237772"/>
            <a:ext cx="360000" cy="3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212C21-E9CF-69EB-BD73-D26C4571EC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5005" y="4857814"/>
            <a:ext cx="360000" cy="3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EF6BA-7FEC-7ACF-9B50-7144191A4C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1128" y="3599811"/>
            <a:ext cx="360000" cy="3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ADAF35-8942-4718-6293-A5B2DF20EC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6517" y="2433413"/>
            <a:ext cx="360000" cy="3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26A648-8B46-08BA-7815-468F6D0F20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3082" y="1555850"/>
            <a:ext cx="360000" cy="3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395D91-DB38-F7ED-8496-A4279E18B5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3986" y="986220"/>
            <a:ext cx="360000" cy="3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9EE072-8EB7-302C-FD8F-478280DB21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05364" y="663042"/>
            <a:ext cx="360000" cy="3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81924E-366C-D3E9-FAFC-7DEF4F11F7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34318" y="331521"/>
            <a:ext cx="360000" cy="36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0F3CEB-1FFB-64DA-F129-91E527F80D26}"/>
              </a:ext>
            </a:extLst>
          </p:cNvPr>
          <p:cNvSpPr txBox="1"/>
          <p:nvPr/>
        </p:nvSpPr>
        <p:spPr>
          <a:xfrm>
            <a:off x="7794428" y="6458186"/>
            <a:ext cx="4402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*Based on data from 2019 General household survey</a:t>
            </a:r>
          </a:p>
        </p:txBody>
      </p:sp>
    </p:spTree>
    <p:extLst>
      <p:ext uri="{BB962C8B-B14F-4D97-AF65-F5344CB8AC3E}">
        <p14:creationId xmlns:p14="http://schemas.microsoft.com/office/powerpoint/2010/main" val="246633626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FF281-BF1A-33A2-AE76-58EE5284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CPI Trend (2019 to 2023)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2AB811-D3D0-B62C-EB10-F61380B67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071" b="1634"/>
          <a:stretch/>
        </p:blipFill>
        <p:spPr>
          <a:xfrm>
            <a:off x="2949150" y="1867989"/>
            <a:ext cx="9242850" cy="4414361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2CC443-3741-6F90-2B0C-27B6DF1C8B7F}"/>
              </a:ext>
            </a:extLst>
          </p:cNvPr>
          <p:cNvSpPr txBox="1">
            <a:spLocks/>
          </p:cNvSpPr>
          <p:nvPr/>
        </p:nvSpPr>
        <p:spPr>
          <a:xfrm>
            <a:off x="331304" y="1692097"/>
            <a:ext cx="2510087" cy="4631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Relatively flat from 2019 to 2020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Increased linearly from 2020-Q2 to 2023-Q2 from 99.3 to 113.1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CPI has increased by a total of 13% as compared to the beginning of 2019</a:t>
            </a: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B72CF4-8401-9483-5489-7C2DD236E779}"/>
              </a:ext>
            </a:extLst>
          </p:cNvPr>
          <p:cNvGrpSpPr/>
          <p:nvPr/>
        </p:nvGrpSpPr>
        <p:grpSpPr>
          <a:xfrm>
            <a:off x="5190331" y="4198554"/>
            <a:ext cx="836512" cy="924843"/>
            <a:chOff x="5614795" y="4242921"/>
            <a:chExt cx="836512" cy="92484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282695-4CAE-F3B8-6313-ED1A61CAE342}"/>
                </a:ext>
              </a:extLst>
            </p:cNvPr>
            <p:cNvSpPr txBox="1"/>
            <p:nvPr/>
          </p:nvSpPr>
          <p:spPr>
            <a:xfrm>
              <a:off x="5614795" y="4242921"/>
              <a:ext cx="83651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dirty="0">
                  <a:latin typeface="Arial" panose="020B0604020202020204" pitchFamily="34" charset="0"/>
                  <a:cs typeface="Arial" panose="020B0604020202020204" pitchFamily="34" charset="0"/>
                </a:rPr>
                <a:t>Start of Covid-19 Pandemic</a:t>
              </a:r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C88C938C-592A-8E59-1AD4-29C85D9B5BEB}"/>
                </a:ext>
              </a:extLst>
            </p:cNvPr>
            <p:cNvSpPr/>
            <p:nvPr/>
          </p:nvSpPr>
          <p:spPr>
            <a:xfrm>
              <a:off x="5930347" y="4843085"/>
              <a:ext cx="205409" cy="324679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51FF2B-4306-6045-EEDD-9519C89514F4}"/>
              </a:ext>
            </a:extLst>
          </p:cNvPr>
          <p:cNvGrpSpPr/>
          <p:nvPr/>
        </p:nvGrpSpPr>
        <p:grpSpPr>
          <a:xfrm>
            <a:off x="9034669" y="2548370"/>
            <a:ext cx="1192696" cy="921216"/>
            <a:chOff x="9034669" y="2417750"/>
            <a:chExt cx="1192696" cy="9212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BE41FB-0865-6F29-540F-9BAC8D550B7B}"/>
                </a:ext>
              </a:extLst>
            </p:cNvPr>
            <p:cNvSpPr txBox="1"/>
            <p:nvPr/>
          </p:nvSpPr>
          <p:spPr>
            <a:xfrm>
              <a:off x="9034669" y="2417750"/>
              <a:ext cx="11926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dirty="0">
                  <a:latin typeface="Arial" panose="020B0604020202020204" pitchFamily="34" charset="0"/>
                  <a:cs typeface="Arial" panose="020B0604020202020204" pitchFamily="34" charset="0"/>
                </a:rPr>
                <a:t>Announcement of GST increase</a:t>
              </a: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6AE98FB-537E-D126-D6C0-4AFE9B785DFB}"/>
                </a:ext>
              </a:extLst>
            </p:cNvPr>
            <p:cNvSpPr/>
            <p:nvPr/>
          </p:nvSpPr>
          <p:spPr>
            <a:xfrm>
              <a:off x="9528313" y="2848637"/>
              <a:ext cx="205409" cy="490329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5AC280-1974-3015-9B33-73553095734D}"/>
              </a:ext>
            </a:extLst>
          </p:cNvPr>
          <p:cNvGrpSpPr/>
          <p:nvPr/>
        </p:nvGrpSpPr>
        <p:grpSpPr>
          <a:xfrm>
            <a:off x="10393017" y="1776620"/>
            <a:ext cx="1182757" cy="755566"/>
            <a:chOff x="10393017" y="1665593"/>
            <a:chExt cx="1182757" cy="7555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0D78A6-C6B6-768E-8677-3C4489B92BDA}"/>
                </a:ext>
              </a:extLst>
            </p:cNvPr>
            <p:cNvSpPr txBox="1"/>
            <p:nvPr/>
          </p:nvSpPr>
          <p:spPr>
            <a:xfrm>
              <a:off x="10393017" y="1665593"/>
              <a:ext cx="11827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dirty="0">
                  <a:latin typeface="Arial" panose="020B0604020202020204" pitchFamily="34" charset="0"/>
                  <a:cs typeface="Arial" panose="020B0604020202020204" pitchFamily="34" charset="0"/>
                </a:rPr>
                <a:t>GST increase to 8%</a:t>
              </a:r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63902D04-5B20-0849-328E-9CAF710CB9A0}"/>
                </a:ext>
              </a:extLst>
            </p:cNvPr>
            <p:cNvSpPr/>
            <p:nvPr/>
          </p:nvSpPr>
          <p:spPr>
            <a:xfrm>
              <a:off x="10886661" y="2096480"/>
              <a:ext cx="205409" cy="324679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CEC317-2FFF-29BB-AD12-927F8BAC569B}"/>
              </a:ext>
            </a:extLst>
          </p:cNvPr>
          <p:cNvGrpSpPr/>
          <p:nvPr/>
        </p:nvGrpSpPr>
        <p:grpSpPr>
          <a:xfrm>
            <a:off x="7775425" y="3460449"/>
            <a:ext cx="1046924" cy="1201737"/>
            <a:chOff x="7755832" y="3323298"/>
            <a:chExt cx="1046924" cy="1201737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1959761C-2096-584D-A336-E7EADECC6FD6}"/>
                </a:ext>
              </a:extLst>
            </p:cNvPr>
            <p:cNvSpPr/>
            <p:nvPr/>
          </p:nvSpPr>
          <p:spPr>
            <a:xfrm>
              <a:off x="8176590" y="3929271"/>
              <a:ext cx="205409" cy="595764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B93FDE-6313-93C4-C728-3A16F5959BB5}"/>
                </a:ext>
              </a:extLst>
            </p:cNvPr>
            <p:cNvSpPr txBox="1"/>
            <p:nvPr/>
          </p:nvSpPr>
          <p:spPr>
            <a:xfrm>
              <a:off x="7755832" y="3323298"/>
              <a:ext cx="104692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dirty="0">
                  <a:latin typeface="Arial" panose="020B0604020202020204" pitchFamily="34" charset="0"/>
                  <a:cs typeface="Arial" panose="020B0604020202020204" pitchFamily="34" charset="0"/>
                </a:rPr>
                <a:t>Worldwide increase in inflation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199859-41C4-301C-592D-B3BBC0A3BD04}"/>
              </a:ext>
            </a:extLst>
          </p:cNvPr>
          <p:cNvGrpSpPr/>
          <p:nvPr/>
        </p:nvGrpSpPr>
        <p:grpSpPr>
          <a:xfrm>
            <a:off x="5463979" y="3585328"/>
            <a:ext cx="1172818" cy="1685525"/>
            <a:chOff x="5444386" y="3441646"/>
            <a:chExt cx="1172818" cy="16855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263219-F916-2B9F-D265-7395FE533D16}"/>
                </a:ext>
              </a:extLst>
            </p:cNvPr>
            <p:cNvSpPr txBox="1"/>
            <p:nvPr/>
          </p:nvSpPr>
          <p:spPr>
            <a:xfrm>
              <a:off x="5444386" y="3441646"/>
              <a:ext cx="11728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dirty="0">
                  <a:latin typeface="Arial" panose="020B0604020202020204" pitchFamily="34" charset="0"/>
                  <a:cs typeface="Arial" panose="020B0604020202020204" pitchFamily="34" charset="0"/>
                </a:rPr>
                <a:t>Government Stimulus Package</a:t>
              </a:r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CEA567BA-0BA5-41AB-26F2-42021206DA40}"/>
                </a:ext>
              </a:extLst>
            </p:cNvPr>
            <p:cNvSpPr/>
            <p:nvPr/>
          </p:nvSpPr>
          <p:spPr>
            <a:xfrm>
              <a:off x="5928091" y="4032880"/>
              <a:ext cx="205409" cy="1094291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5642C8E-2EBD-316D-CA8D-725328AF6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614" y="3375299"/>
            <a:ext cx="1773874" cy="16465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ED7071-DF4A-541C-EC46-F082C8C1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444" y="1442691"/>
            <a:ext cx="2574697" cy="17817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2B1939-DF73-E869-2E33-CBFADA1D0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745" y="4611442"/>
            <a:ext cx="3073021" cy="12827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366E9C-1EC9-B975-696A-AAD70ABD63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1250" y="3878744"/>
            <a:ext cx="2740750" cy="146539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01EF66-78FA-FC73-5003-0F9A95C2A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2900" y="627021"/>
            <a:ext cx="2600691" cy="19662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2399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0"/>
                            </p:stCondLst>
                            <p:childTnLst>
                              <p:par>
                                <p:cTn id="9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5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235FD-C51A-CCC3-AA1E-509AB2A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Distribution of CPI changes from 2019 to 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4C1123-D94D-A75C-053C-B7AFB5982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832" b="2561"/>
          <a:stretch/>
        </p:blipFill>
        <p:spPr>
          <a:xfrm>
            <a:off x="2886449" y="1958502"/>
            <a:ext cx="9242850" cy="428989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3AE3028-F5F5-982F-1914-4949C95755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81" b="2561"/>
          <a:stretch/>
        </p:blipFill>
        <p:spPr>
          <a:xfrm>
            <a:off x="2886449" y="1951538"/>
            <a:ext cx="9242850" cy="429686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02D5A8-453E-99EC-7A58-0AFA84F1EC9D}"/>
              </a:ext>
            </a:extLst>
          </p:cNvPr>
          <p:cNvSpPr txBox="1">
            <a:spLocks/>
          </p:cNvSpPr>
          <p:nvPr/>
        </p:nvSpPr>
        <p:spPr>
          <a:xfrm>
            <a:off x="331304" y="1692097"/>
            <a:ext cx="2510087" cy="463163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The price increase approximates a normal distribution and is positively skewed</a:t>
            </a:r>
            <a:endParaRPr lang="en-SG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The largest number of components increased between </a:t>
            </a: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4.2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10.1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pts from 2019 to 2022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There is an outlier item with close to </a:t>
            </a: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pts increase over the 3 years</a:t>
            </a: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8B61B92-4E95-66E0-6F21-EEB70AE758B9}"/>
              </a:ext>
            </a:extLst>
          </p:cNvPr>
          <p:cNvSpPr/>
          <p:nvPr/>
        </p:nvSpPr>
        <p:spPr>
          <a:xfrm>
            <a:off x="5447209" y="2174965"/>
            <a:ext cx="254726" cy="20900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7C6A806-D4D1-5710-B320-5405C0B71073}"/>
              </a:ext>
            </a:extLst>
          </p:cNvPr>
          <p:cNvSpPr/>
          <p:nvPr/>
        </p:nvSpPr>
        <p:spPr>
          <a:xfrm>
            <a:off x="10961912" y="5455919"/>
            <a:ext cx="254726" cy="2090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97EE83-D349-923E-EE73-B320F4A39A1B}"/>
              </a:ext>
            </a:extLst>
          </p:cNvPr>
          <p:cNvSpPr txBox="1"/>
          <p:nvPr/>
        </p:nvSpPr>
        <p:spPr>
          <a:xfrm>
            <a:off x="5145608" y="1909873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Modal Bin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A545C-D49F-5D9B-B763-70F1EC59183F}"/>
              </a:ext>
            </a:extLst>
          </p:cNvPr>
          <p:cNvSpPr txBox="1"/>
          <p:nvPr/>
        </p:nvSpPr>
        <p:spPr>
          <a:xfrm>
            <a:off x="10678305" y="5025031"/>
            <a:ext cx="821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Extreme Value</a:t>
            </a:r>
          </a:p>
        </p:txBody>
      </p:sp>
    </p:spTree>
    <p:extLst>
      <p:ext uri="{BB962C8B-B14F-4D97-AF65-F5344CB8AC3E}">
        <p14:creationId xmlns:p14="http://schemas.microsoft.com/office/powerpoint/2010/main" val="18831120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964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A84F6-1024-E182-4863-B51FAF511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CPI ITEM PRICE CHANGES From 2019 to 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5A3EC-BFD2-20C3-0ACF-6F080B533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859842" y="1616075"/>
            <a:ext cx="9242850" cy="463232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09DB8A-F1B2-B609-E970-5B90E3473028}"/>
              </a:ext>
            </a:extLst>
          </p:cNvPr>
          <p:cNvSpPr txBox="1">
            <a:spLocks/>
          </p:cNvSpPr>
          <p:nvPr/>
        </p:nvSpPr>
        <p:spPr>
          <a:xfrm>
            <a:off x="331305" y="1692097"/>
            <a:ext cx="2300862" cy="4631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Prices of 19 of the CPI component items increased by more than 20pts from 2019 to 2022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Prices of 9 items decreased from 2019 to 2022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The overall range is between -8 to +48pts</a:t>
            </a: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AECB80-0F6C-F8DA-6A93-8D741A5429D9}"/>
              </a:ext>
            </a:extLst>
          </p:cNvPr>
          <p:cNvSpPr/>
          <p:nvPr/>
        </p:nvSpPr>
        <p:spPr>
          <a:xfrm>
            <a:off x="3069771" y="1796143"/>
            <a:ext cx="8543109" cy="112993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688A3E-E5D4-DEC4-30F0-F796AD61EE90}"/>
              </a:ext>
            </a:extLst>
          </p:cNvPr>
          <p:cNvSpPr/>
          <p:nvPr/>
        </p:nvSpPr>
        <p:spPr>
          <a:xfrm>
            <a:off x="3069771" y="5388430"/>
            <a:ext cx="2207624" cy="590339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29FFB1-7B84-951D-E5FB-0BC1DF030C72}"/>
              </a:ext>
            </a:extLst>
          </p:cNvPr>
          <p:cNvCxnSpPr/>
          <p:nvPr/>
        </p:nvCxnSpPr>
        <p:spPr>
          <a:xfrm>
            <a:off x="4056017" y="6248399"/>
            <a:ext cx="7465423" cy="0"/>
          </a:xfrm>
          <a:prstGeom prst="straightConnector1">
            <a:avLst/>
          </a:prstGeom>
          <a:ln w="38100">
            <a:solidFill>
              <a:srgbClr val="4C78A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884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DividendVTI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4a1d64ef-98f5-4391-847e-a959d2bb78ee" xsi:nil="true"/>
    <_activity xmlns="4a1d64ef-98f5-4391-847e-a959d2bb78e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9A227491A4604FA55B1AB41FDB54F8" ma:contentTypeVersion="11" ma:contentTypeDescription="Create a new document." ma:contentTypeScope="" ma:versionID="9eaf1cecbf19113c41dc609db14fc7be">
  <xsd:schema xmlns:xsd="http://www.w3.org/2001/XMLSchema" xmlns:xs="http://www.w3.org/2001/XMLSchema" xmlns:p="http://schemas.microsoft.com/office/2006/metadata/properties" xmlns:ns3="73b97fe4-9d9a-44be-9377-8d957b2bccf0" xmlns:ns4="4a1d64ef-98f5-4391-847e-a959d2bb78ee" targetNamespace="http://schemas.microsoft.com/office/2006/metadata/properties" ma:root="true" ma:fieldsID="30f7050502579c676cca023884709320" ns3:_="" ns4:_="">
    <xsd:import namespace="73b97fe4-9d9a-44be-9377-8d957b2bccf0"/>
    <xsd:import namespace="4a1d64ef-98f5-4391-847e-a959d2bb78e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97fe4-9d9a-44be-9377-8d957b2bccf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1d64ef-98f5-4391-847e-a959d2bb7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73b97fe4-9d9a-44be-9377-8d957b2bccf0"/>
    <ds:schemaRef ds:uri="http://purl.org/dc/terms/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4a1d64ef-98f5-4391-847e-a959d2bb78e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B6E1F68-295F-4FBC-BCD9-46D347B5B1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b97fe4-9d9a-44be-9377-8d957b2bccf0"/>
    <ds:schemaRef ds:uri="4a1d64ef-98f5-4391-847e-a959d2bb78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{CBBBD8A8-E96B-42B0-8D9E-FB9C5A242A64}tf33552983_win32</Template>
  <TotalTime>10611</TotalTime>
  <Words>10982</Words>
  <Application>Microsoft Office PowerPoint</Application>
  <PresentationFormat>Widescreen</PresentationFormat>
  <Paragraphs>245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 Unicode MS</vt:lpstr>
      <vt:lpstr>Arial</vt:lpstr>
      <vt:lpstr>Arial Black</vt:lpstr>
      <vt:lpstr>Calibri</vt:lpstr>
      <vt:lpstr>Franklin Gothic Book</vt:lpstr>
      <vt:lpstr>Franklin Gothic Demi</vt:lpstr>
      <vt:lpstr>Wingdings 2</vt:lpstr>
      <vt:lpstr>DividendVTI</vt:lpstr>
      <vt:lpstr>CPI ANALYSIS  AND Insights</vt:lpstr>
      <vt:lpstr>Project Objective – CPI (CONSUMER PRICE INDEX)</vt:lpstr>
      <vt:lpstr>PowerPoint Presentation</vt:lpstr>
      <vt:lpstr>INTERACTIVE CHARTS USING PLOTLY</vt:lpstr>
      <vt:lpstr>INSIGHTS</vt:lpstr>
      <vt:lpstr>CPI Component WeightS</vt:lpstr>
      <vt:lpstr>CPI Trend (2019 to 2023)</vt:lpstr>
      <vt:lpstr>Distribution of CPI changes from 2019 to 2022</vt:lpstr>
      <vt:lpstr>CPI ITEM PRICE CHANGES From 2019 to 2022</vt:lpstr>
      <vt:lpstr>PowerPoint Presentation</vt:lpstr>
      <vt:lpstr>CPI ITEM PRICE CHANGES From 2014 to 2022</vt:lpstr>
      <vt:lpstr>PowerPoint Presentation</vt:lpstr>
      <vt:lpstr>CPI Difference vs Weight (2022 data with 2019 as base)</vt:lpstr>
      <vt:lpstr>How does it matter to you?</vt:lpstr>
      <vt:lpstr>PYHTON CODE FOR CUSTOM USER INSIGHTS with SQL DATA EXTRACTION</vt:lpstr>
      <vt:lpstr>PowerPoint Presentation</vt:lpstr>
      <vt:lpstr>PowerPoint Presentation</vt:lpstr>
      <vt:lpstr>PowerPoint Presentation</vt:lpstr>
      <vt:lpstr>SAMPLE Python OUTPUT Based on USER inputs</vt:lpstr>
      <vt:lpstr>END user input for custom insights and analysis</vt:lpstr>
      <vt:lpstr>Thank you!!!</vt:lpstr>
      <vt:lpstr>APPENDIX</vt:lpstr>
      <vt:lpstr>SAMPLE PYTHON CODE FOR CPI weights</vt:lpstr>
      <vt:lpstr>PowerPoint Presentation</vt:lpstr>
      <vt:lpstr>SAMPLE PYTHON CODE FOR QUARTERLY CPI AND TREND LINE</vt:lpstr>
      <vt:lpstr>PowerPoint Presentation</vt:lpstr>
      <vt:lpstr>PowerPoint Presentation</vt:lpstr>
      <vt:lpstr>PowerPoint Presentation</vt:lpstr>
      <vt:lpstr>Dataset 1 – CPI Weightage</vt:lpstr>
      <vt:lpstr>Dataset 2 – CPI Index by Quarter</vt:lpstr>
      <vt:lpstr>Dataset 3 – Average Retail prices, annual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HDB Resale price trends &amp; Insights on $1M Transactions</dc:title>
  <dc:creator>TONY DAVID CIANG</dc:creator>
  <cp:lastModifiedBy>TONY DAVID CIANG</cp:lastModifiedBy>
  <cp:revision>54</cp:revision>
  <dcterms:created xsi:type="dcterms:W3CDTF">2023-06-15T01:56:25Z</dcterms:created>
  <dcterms:modified xsi:type="dcterms:W3CDTF">2023-08-19T18:37:30Z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0x010100D19A227491A4604FA55B1AB41FDB54F8</vt:lpwstr>
  </property>
</Properties>
</file>